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91" d="100"/>
          <a:sy n="91" d="100"/>
        </p:scale>
        <p:origin x="78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402975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 Title Slide
Welcome students to Unit 3, Module 1. This module introduces three foundational topics:
1. File Handling – how Python reads and writes files on disk.
2. Packaging – how Python projects are structured and distributed.
3. Debugging – understanding and fixing errors in your code.
Tell students: "By the end of this module you will be able to open, read, write, and close files in Python, and you will understand the difference between Syntax Errors and Runtime Errors."
Estimated lecture time: 75–90 minutes.</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 Writing Files
write(string):
- Accepts ONLY strings. To write numbers, convert: f.write(str(42))
- Returns the number of characters written (usually ignored).
- Newlines must be explicit: "Hello\n", not just "Hello"
writelines(list):
- Takes any iterable of strings—no newlines added between them.
- Equivalent to: for line in lines: f.write(line)
- If your list has no \n, all strings will appear on one line in the file.
Common mistake: students often expect write() to add newlines automatically. Show the difference:
  f.write("Alice")    → file contains: Alice
  f.write("Bob")      → file contains: AliceBob  (no newline!)
Solution: Always include \n at the end of each string when writing line-by-line.
Practice task: Ask students to modify a student list (add a student) using append mode 'a'.</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 Writing File Example
Walk through the program step by step:
Part 1 — write():
- Opens grades.txt in 'w' mode. If it existed before, it is now empty.
- Writes a header line, a separator (25 '=' characters), and two student records.
- \n at the end of each string ensures each goes on its own line.
Part 2 — writelines():
- Opens in 'a' (append) mode—existing content from Part 1 is preserved.
- Uses a list comprehension to build the lines list.
- f-strings (f"{name}: {score}\n") format each entry neatly.
Final file content:
  Student Grade Report
  =========================
  Alice:  92
  Bob:    85
  Charlie: 88
  Diana: 95
Key concept: f-strings (formatted string literals) are the modern Python way to build strings with variables. Introduced in Python 3.6.
Extension task: "Modify the program to calculate and write the class average at the bottom of the file."</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 Syntax Errors
What is a Syntax Error?
- Syntax = the grammar rules of Python. Just as English has grammar rules, Python has strict syntax rules.
- When Python reads your code, it first "parses" it (checks structure). If the structure is wrong, it raises SyntaxError before executing anything.
Common Syntax Error causes:
1. Missing colon after if, for, while, def, class
2. Unmatched parentheses, brackets, or braces: (, [, {
3. Incorrect indentation (IndentationError — a subtype of SyntaxError)
4. Using a reserved keyword as a variable name: class = 5 → SyntaxError
5. Invalid assignment: 5 = x → SyntaxError
Reading Python error messages:
  File "main.py", line 2
    print("Hello"
          ^
SyntaxError: '(' was never closed
Teach students to:
1. Look at the line number in the error message.
2. Check the line AND the line above it (error often reported one line late).
3. Look for the ^ caret — it shows where Python got confused.
Analogy: "A SyntaxError is like handing in an essay written in a language the teacher doesn't understand—it can't even be read, let alone graded."</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 Runtime Errors
What is a Runtime Error?
- The code is syntactically correct—Python can read and understand it.
- But when executed, something goes wrong (invalid operation, missing resource, bad data).
Common Runtime Errors in Python:
1. ZeroDivisionError — dividing a number by zero
2. FileNotFoundError — trying to open a file that doesn't exist in 'r' mode
3. TypeError — using wrong data type (e.g. adding int to str without conversion)
4. ValueError — correct type but wrong value (e.g. int("hello"))
5. IndexError — accessing a list index that doesn't exist: lst[10] on a 3-item list
6. NameError — using a variable before it's defined
7. AttributeError — calling a method that doesn't exist on an object
Key difference from Syntax Errors:
- Syntax Error: ALWAYS crashes — code cannot run at all.
- Runtime Error: Only crashes in certain conditions (e.g. only when dividing by zero, only when file is missing).
try/except:
- Explain that Python lets you catch runtime errors and respond gracefully.
- Full handling of exceptions will be covered in a later module; this is an introduction.
Real-world example: A bank ATM application must handle the case where a customer enters a non-numeric PIN. Without error handling, the entire system crashes. With try/except, it displays "Invalid input, please try again."</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 Practice Questions
Expected answers and guidance:
Q1 — Mode difference:
- 'w' truncates (empties) the file on open; used when creating fresh output.
- 'a' preserves existing content and writes at the end; used for logs or accumulated data.
Q2 — Print without newline:
with open('data.txt', 'r') as f:
    for line in f:
        print(line.strip())   # or line.rstrip('\n')
Q3 — Fix Syntax Error:
- Missing colon after range(5). Fixed:
  for i in range(5):
      print(i)
Q4 — Error type:
- IndexError: list index out of range.
- The list has indices 0, 1, 2. Index 5 does not exist.
- Runtime Error — the code runs until it hits the bad index.
Q5 — writelines():
cities = ["London\n", "Paris\n", "Tokyo\n", "New York\n", "Sydney\n"]
with open('cities.txt', 'w') as f:
    f.writelines(cities)
Assessment tip: Questions 1 and 4 are conceptual (good for MCQ). Questions 2, 3, and 5 are coding tasks (good for lab assignments or written exams).</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 Module Overview
Give students a roadmap before diving into content.
• File Handling: Python can interact with the file system—read configuration files, log data, process CSVs, etc. This is a core skill in real-world programming.
• Error Types: Students will learn to distinguish between errors that prevent code from running (Syntax) and errors that crash a running program (Runtime).
• Learning Goals: By the end, students should confidently write Python scripts that open, read, write, and close files, and debug their own code.
Tip for engagement: Ask students "Have you ever saved a file in any program? Python lets you do the same thing—programmatically."</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 Introduction to File Handling
Key teaching points:
1. "File handling" is the ability of a program to create, read, update, and delete files stored on a disk.
2. RAM vs Disk: Variables in Python are stored in RAM (temporary). Files on disk are permanent. Emphasize: if you run a program that calculates exam grades and never saves them, those grades vanish the moment the program ends.
3. The Open → Read/Write → Close lifecycle is critical. Forgetting to close a file can cause data corruption or resource leaks.
4. Python's file handling is built into the language—no imports needed for basic operations.
Analogy: "Think of a file like a notebook. You pick it up (open), read or write in it, then put it back on the shelf (close)."</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 Importance of File Handling
Real-world applications to discuss with students:
1. Data Persistence: A student grade management system must save grades to a file so they remain available after the program exits.
2. Data Processing: Data scientists read millions of rows from CSV files using Python. This is foundational to data science.
3. Configuration: Applications like web servers (e.g. Apache, Nginx) read configuration from files—Python apps do the same.
4. Logging: Any production Python application writes logs. Python's 'logging' module writes to files.
5. Data Exchange: Different systems (e.g. a hospital and a pharmacy) exchange patient data as text or JSON files.
6. Backup: Databases export backups to files. Python scripts automate this.
Ask students: "Can you think of a software application that does NOT use files?"</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 Types of Files
Text Files:
- Students interact with text files daily (.py scripts are text files!).
- Key concept: text mode automatically handles newline translation between OS platforms (\n on Linux/Mac, \r\n on Windows).
- UTF-8 is the modern standard encoding. Always specify encoding when opening text files in production code.
Binary Files:
- Think of binary files as sequences of raw bytes. A JPEG image is a binary file—it contains compressed pixel data, not text.
- Opening a binary file in text mode can corrupt it because Python may try to decode bytes as characters.
- Common binary use case in Python: serialising objects with pickle (.pkl files).
Key distinction to emphasise: "If you can open the file in Notepad and understand it, it is a text file. If it looks like gibberish, it is binary."
Code teaser: open('data.txt', 'r')  — text mode
open('photo.jpg', 'rb') — binary read mode</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 Opening Files in Python
Teaching the open() function:
1. Signature: open(file, mode='r', encoding=None, ...)
   - 'file' is a string path to the file.
   - 'mode' defaults to 'r' (read) if omitted.
2. The file object returned is an iterator—it knows where you are in the file.
3. Why close()? Operating systems have a limit on open file handles. In large applications, forgetting to close files causes resource leaks and can crash your program.
4. The 'with' statement uses Python's context manager protocol. It guarantees the file is closed even if an exception occurs inside the block. ALWAYS teach students to use 'with'.
5. Common mistakes:
   - Forgetting .close() in Method 1
   - Providing a wrong path (triggers FileNotFoundError)
   - Mixing up text and binary modes
Live demo: Create a file called students.txt in the same folder, then open and read it with both methods.</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 File Modes
Walk through each mode carefully:
r (Read):
- Default mode. File must exist. Pointer at beginning.
- Use case: reading a config file or a data file.
w (Write):
- DANGER: If the file already exists, its contents are erased immediately when opened.
- Creates the file if it doesn't exist.
- Use case: writing a fresh output file.
a (Append):
- Adds content to the end. Existing content is safe.
- Use case: adding new log entries to a log file.
r+ (Read+Write):
- File must exist. Pointer starts at the beginning. Does not truncate.
- Use case: updating specific parts of an existing file.
w+ (Write+Read):
- Truncates (empties) the file, then allows both read and write.
a+ (Append+Read):
- Read anywhere, write only at end.
Binary modes (rb, wb):
- Append 'b' to any mode for binary. Critical for images, audio, executables.
Common exam question: "What happens to existing data when you open a file in 'w' mode?" Answer: it is deleted (truncated).</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 Reading Files
read():
- Reads the whole file into one string. Easy for small files.
- Pitfall: if the file is 2GB, you load 2GB into RAM. Use with caution on large files.
- read(n) reads at most n bytes/characters.
readline():
- Reads one line including the newline character \n at the end.
- Calling readline() repeatedly moves through the file line by line.
- Returns empty string '' at end of file—useful for while loops:
  while True:
      line = f.readline()
      if not line: break
readlines():
- Returns a list: ['line1\n', 'line2\n', 'line3']
- Convenient for processing each line, but loads everything into memory.
- To strip \n: use [line.strip() for line in f.readlines()]
Best practice for line-by-line reading (memory efficient):
  with open('data.txt') as f:
      for line in f:   # file object is iterable!
          print(line.strip())
This is the most Pythonic approach—no method call needed.</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 Reading File Example
Live coding recommended for this slide.
Setup steps:
1. Create students.txt in the same folder as your script:
   Alice
   Bob
   Charlie
2. Run each block separately and show output.
Expected outputs:
read():      "Alice\nBob\nCharlie\n"  (one big string)
readline():  "Alice\n" on first call, "Bob\n" on second call
readlines(): ['Alice\n', 'Bob\n', 'Charlie']
Teaching moment on strip():
- readlines() preserves the newline \n at end of each line.
- line.strip() removes leading/trailing whitespace INCLUDING \n.
- Always use strip() when processing lines from readlines().
Common student error: Running readline() on a file that's already been fully read returns ''. Explain that the file pointer moves forward—once at the end, it stays there unless you seek(0) back to the start.
Challenge question: "How would you count the number of lines in a file?" Answer: len(f.readlines()) or sum(1 for _ in f)</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B4A"/>
        </a:solidFill>
        <a:effectLst/>
      </p:bgPr>
    </p:bg>
    <p:spTree>
      <p:nvGrpSpPr>
        <p:cNvPr id="1" name=""/>
        <p:cNvGrpSpPr/>
        <p:nvPr/>
      </p:nvGrpSpPr>
      <p:grpSpPr>
        <a:xfrm>
          <a:off x="0" y="0"/>
          <a:ext cx="0" cy="0"/>
          <a:chOff x="0" y="0"/>
          <a:chExt cx="0" cy="0"/>
        </a:xfrm>
      </p:grpSpPr>
      <p:sp>
        <p:nvSpPr>
          <p:cNvPr id="2" name="Shape 0"/>
          <p:cNvSpPr/>
          <p:nvPr/>
        </p:nvSpPr>
        <p:spPr>
          <a:xfrm>
            <a:off x="5943600" y="-914400"/>
            <a:ext cx="5029200" cy="5029200"/>
          </a:xfrm>
          <a:prstGeom prst="ellipse">
            <a:avLst/>
          </a:prstGeom>
          <a:solidFill>
            <a:srgbClr val="0D7C8F">
              <a:alpha val="20000"/>
            </a:srgbClr>
          </a:solidFill>
          <a:ln w="12700">
            <a:solidFill>
              <a:srgbClr val="0D7C8F">
                <a:alpha val="40000"/>
              </a:srgbClr>
            </a:solidFill>
            <a:prstDash val="solid"/>
          </a:ln>
        </p:spPr>
      </p:sp>
      <p:sp>
        <p:nvSpPr>
          <p:cNvPr id="3" name="Shape 1"/>
          <p:cNvSpPr/>
          <p:nvPr/>
        </p:nvSpPr>
        <p:spPr>
          <a:xfrm>
            <a:off x="6858000" y="2286000"/>
            <a:ext cx="3200400" cy="3200400"/>
          </a:xfrm>
          <a:prstGeom prst="ellipse">
            <a:avLst/>
          </a:prstGeom>
          <a:solidFill>
            <a:srgbClr val="F5A623">
              <a:alpha val="15000"/>
            </a:srgbClr>
          </a:solidFill>
          <a:ln w="12700">
            <a:solidFill>
              <a:srgbClr val="F5A623">
                <a:alpha val="30000"/>
              </a:srgbClr>
            </a:solidFill>
            <a:prstDash val="solid"/>
          </a:ln>
        </p:spPr>
      </p:sp>
      <p:sp>
        <p:nvSpPr>
          <p:cNvPr id="4" name="Shape 2"/>
          <p:cNvSpPr/>
          <p:nvPr/>
        </p:nvSpPr>
        <p:spPr>
          <a:xfrm>
            <a:off x="0" y="0"/>
            <a:ext cx="164592" cy="5143500"/>
          </a:xfrm>
          <a:prstGeom prst="rect">
            <a:avLst/>
          </a:prstGeom>
          <a:solidFill>
            <a:srgbClr val="0D7C8F"/>
          </a:solidFill>
          <a:ln w="12700">
            <a:solidFill>
              <a:srgbClr val="0D7C8F"/>
            </a:solidFill>
            <a:prstDash val="solid"/>
          </a:ln>
        </p:spPr>
      </p:sp>
      <p:sp>
        <p:nvSpPr>
          <p:cNvPr id="5" name="Text 3"/>
          <p:cNvSpPr/>
          <p:nvPr/>
        </p:nvSpPr>
        <p:spPr>
          <a:xfrm>
            <a:off x="457200" y="594360"/>
            <a:ext cx="7772400" cy="384048"/>
          </a:xfrm>
          <a:prstGeom prst="rect">
            <a:avLst/>
          </a:prstGeom>
          <a:noFill/>
          <a:ln/>
        </p:spPr>
        <p:txBody>
          <a:bodyPr wrap="square" rtlCol="0" anchor="ctr"/>
          <a:lstStyle/>
          <a:p>
            <a:pPr marL="0" indent="0">
              <a:buNone/>
            </a:pPr>
            <a:r>
              <a:rPr lang="en-US" sz="1300" kern="0" spc="300" dirty="0">
                <a:solidFill>
                  <a:srgbClr val="14A5BC"/>
                </a:solidFill>
                <a:latin typeface="Calibri" pitchFamily="34" charset="0"/>
                <a:ea typeface="Calibri" pitchFamily="34" charset="-122"/>
                <a:cs typeface="Calibri" pitchFamily="34" charset="-120"/>
              </a:rPr>
              <a:t>Unit 3 · Module 1</a:t>
            </a:r>
            <a:endParaRPr lang="en-US" sz="1300" dirty="0"/>
          </a:p>
        </p:txBody>
      </p:sp>
      <p:sp>
        <p:nvSpPr>
          <p:cNvPr id="6" name="Text 4"/>
          <p:cNvSpPr/>
          <p:nvPr/>
        </p:nvSpPr>
        <p:spPr>
          <a:xfrm>
            <a:off x="457200" y="1005840"/>
            <a:ext cx="7772400" cy="2331720"/>
          </a:xfrm>
          <a:prstGeom prst="rect">
            <a:avLst/>
          </a:prstGeom>
          <a:noFill/>
          <a:ln/>
        </p:spPr>
        <p:txBody>
          <a:bodyPr wrap="square" rtlCol="0" anchor="ctr"/>
          <a:lstStyle/>
          <a:p>
            <a:pPr marL="0" indent="0">
              <a:buNone/>
            </a:pPr>
            <a:r>
              <a:rPr lang="en-US" sz="4000" b="1" dirty="0">
                <a:solidFill>
                  <a:srgbClr val="FFFFFF"/>
                </a:solidFill>
                <a:latin typeface="Calibri" pitchFamily="34" charset="0"/>
                <a:ea typeface="Calibri" pitchFamily="34" charset="-122"/>
                <a:cs typeface="Calibri" pitchFamily="34" charset="-120"/>
              </a:rPr>
              <a:t>File Handling,</a:t>
            </a:r>
            <a:endParaRPr lang="en-US" sz="4000" dirty="0"/>
          </a:p>
          <a:p>
            <a:pPr marL="0" indent="0">
              <a:buNone/>
            </a:pPr>
            <a:r>
              <a:rPr lang="en-US" sz="4000" b="1" dirty="0">
                <a:solidFill>
                  <a:srgbClr val="FFFFFF"/>
                </a:solidFill>
                <a:latin typeface="Calibri" pitchFamily="34" charset="0"/>
                <a:ea typeface="Calibri" pitchFamily="34" charset="-122"/>
                <a:cs typeface="Calibri" pitchFamily="34" charset="-120"/>
              </a:rPr>
              <a:t>Packaging &amp;</a:t>
            </a:r>
            <a:endParaRPr lang="en-US" sz="4000" dirty="0"/>
          </a:p>
          <a:p>
            <a:pPr marL="0" indent="0">
              <a:buNone/>
            </a:pPr>
            <a:r>
              <a:rPr lang="en-US" sz="4000" b="1" dirty="0">
                <a:solidFill>
                  <a:srgbClr val="FFFFFF"/>
                </a:solidFill>
                <a:latin typeface="Calibri" pitchFamily="34" charset="0"/>
                <a:ea typeface="Calibri" pitchFamily="34" charset="-122"/>
                <a:cs typeface="Calibri" pitchFamily="34" charset="-120"/>
              </a:rPr>
              <a:t>Debugging</a:t>
            </a:r>
            <a:endParaRPr lang="en-US" sz="4000" dirty="0"/>
          </a:p>
        </p:txBody>
      </p:sp>
      <p:sp>
        <p:nvSpPr>
          <p:cNvPr id="7" name="Shape 5"/>
          <p:cNvSpPr/>
          <p:nvPr/>
        </p:nvSpPr>
        <p:spPr>
          <a:xfrm>
            <a:off x="457200" y="3383280"/>
            <a:ext cx="2743200" cy="45720"/>
          </a:xfrm>
          <a:prstGeom prst="rect">
            <a:avLst/>
          </a:prstGeom>
          <a:solidFill>
            <a:srgbClr val="F5A623"/>
          </a:solidFill>
          <a:ln w="12700">
            <a:solidFill>
              <a:srgbClr val="F5A623"/>
            </a:solidFill>
            <a:prstDash val="solid"/>
          </a:ln>
        </p:spPr>
      </p:sp>
      <p:sp>
        <p:nvSpPr>
          <p:cNvPr id="8" name="Text 6"/>
          <p:cNvSpPr/>
          <p:nvPr/>
        </p:nvSpPr>
        <p:spPr>
          <a:xfrm>
            <a:off x="457200" y="3520440"/>
            <a:ext cx="7315200" cy="320040"/>
          </a:xfrm>
          <a:prstGeom prst="rect">
            <a:avLst/>
          </a:prstGeom>
          <a:noFill/>
          <a:ln/>
        </p:spPr>
        <p:txBody>
          <a:bodyPr wrap="square" rtlCol="0" anchor="ctr"/>
          <a:lstStyle/>
          <a:p>
            <a:pPr marL="0" indent="0">
              <a:buNone/>
            </a:pPr>
            <a:r>
              <a:rPr lang="en-US" sz="1200" dirty="0">
                <a:solidFill>
                  <a:srgbClr val="AAC8D8"/>
                </a:solidFill>
                <a:latin typeface="Calibri" pitchFamily="34" charset="0"/>
                <a:ea typeface="Calibri" pitchFamily="34" charset="-122"/>
                <a:cs typeface="Calibri" pitchFamily="34" charset="-120"/>
              </a:rPr>
              <a:t>Python Programming  ·</a:t>
            </a:r>
            <a:endParaRPr lang="en-US" sz="1200" dirty="0"/>
          </a:p>
        </p:txBody>
      </p:sp>
      <p:sp>
        <p:nvSpPr>
          <p:cNvPr id="9" name="Text 7"/>
          <p:cNvSpPr/>
          <p:nvPr/>
        </p:nvSpPr>
        <p:spPr>
          <a:xfrm>
            <a:off x="457200" y="3886200"/>
            <a:ext cx="7315200" cy="320040"/>
          </a:xfrm>
          <a:prstGeom prst="rect">
            <a:avLst/>
          </a:prstGeom>
          <a:noFill/>
          <a:ln/>
        </p:spPr>
        <p:txBody>
          <a:bodyPr wrap="square" rtlCol="0" anchor="ctr"/>
          <a:lstStyle/>
          <a:p>
            <a:pPr marL="0" indent="0">
              <a:buNone/>
            </a:pPr>
            <a:r>
              <a:rPr lang="en-US" sz="1100" i="1" dirty="0">
                <a:solidFill>
                  <a:srgbClr val="7A9BB5"/>
                </a:solidFill>
                <a:latin typeface="Calibri" pitchFamily="34" charset="0"/>
                <a:ea typeface="Calibri" pitchFamily="34" charset="-122"/>
                <a:cs typeface="Calibri" pitchFamily="34" charset="-120"/>
              </a:rPr>
              <a:t>Introduction to File I/O, Syntax Errors &amp; Runtime Errors</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4F7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A2B4A"/>
          </a:solidFill>
          <a:ln w="12700">
            <a:solidFill>
              <a:srgbClr val="1A2B4A"/>
            </a:solidFill>
            <a:prstDash val="solid"/>
          </a:ln>
        </p:spPr>
      </p:sp>
      <p:sp>
        <p:nvSpPr>
          <p:cNvPr id="3" name="Text 1"/>
          <p:cNvSpPr/>
          <p:nvPr/>
        </p:nvSpPr>
        <p:spPr>
          <a:xfrm>
            <a:off x="320040" y="0"/>
            <a:ext cx="77724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Writing Files in Python</a:t>
            </a:r>
            <a:endParaRPr lang="en-US" sz="2200" dirty="0"/>
          </a:p>
        </p:txBody>
      </p:sp>
      <p:sp>
        <p:nvSpPr>
          <p:cNvPr id="4" name="Text 2"/>
          <p:cNvSpPr/>
          <p:nvPr/>
        </p:nvSpPr>
        <p:spPr>
          <a:xfrm>
            <a:off x="7132320" y="0"/>
            <a:ext cx="1920240" cy="777240"/>
          </a:xfrm>
          <a:prstGeom prst="rect">
            <a:avLst/>
          </a:prstGeom>
          <a:noFill/>
          <a:ln/>
        </p:spPr>
        <p:txBody>
          <a:bodyPr wrap="square" lIns="0" tIns="0" rIns="0" bIns="0" rtlCol="0" anchor="ctr"/>
          <a:lstStyle/>
          <a:p>
            <a:pPr marL="0" indent="0" algn="r">
              <a:buNone/>
            </a:pPr>
            <a:r>
              <a:rPr lang="en-US" sz="900" dirty="0">
                <a:solidFill>
                  <a:srgbClr val="88BBCC"/>
                </a:solidFill>
                <a:latin typeface="Calibri" pitchFamily="34" charset="0"/>
                <a:ea typeface="Calibri" pitchFamily="34" charset="-122"/>
                <a:cs typeface="Calibri" pitchFamily="34" charset="-120"/>
              </a:rPr>
              <a:t>Unit 3 · Module 1</a:t>
            </a:r>
            <a:endParaRPr lang="en-US" sz="900" dirty="0"/>
          </a:p>
        </p:txBody>
      </p:sp>
      <p:sp>
        <p:nvSpPr>
          <p:cNvPr id="5" name="Shape 3"/>
          <p:cNvSpPr/>
          <p:nvPr/>
        </p:nvSpPr>
        <p:spPr>
          <a:xfrm>
            <a:off x="0" y="777240"/>
            <a:ext cx="9144000" cy="64008"/>
          </a:xfrm>
          <a:prstGeom prst="rect">
            <a:avLst/>
          </a:prstGeom>
          <a:solidFill>
            <a:srgbClr val="0D7C8F"/>
          </a:solidFill>
          <a:ln w="12700">
            <a:solidFill>
              <a:srgbClr val="0D7C8F"/>
            </a:solidFill>
            <a:prstDash val="solid"/>
          </a:ln>
        </p:spPr>
      </p:sp>
      <p:sp>
        <p:nvSpPr>
          <p:cNvPr id="6" name="Shape 4"/>
          <p:cNvSpPr/>
          <p:nvPr/>
        </p:nvSpPr>
        <p:spPr>
          <a:xfrm>
            <a:off x="320040" y="960120"/>
            <a:ext cx="4160520" cy="1641348"/>
          </a:xfrm>
          <a:prstGeom prst="rect">
            <a:avLst/>
          </a:prstGeom>
          <a:solidFill>
            <a:srgbClr val="FFFFFF"/>
          </a:solidFill>
          <a:ln w="12700">
            <a:solidFill>
              <a:srgbClr val="E0E8EF"/>
            </a:solidFill>
            <a:prstDash val="solid"/>
          </a:ln>
          <a:effectLst>
            <a:outerShdw blurRad="101600" dist="38100" dir="8100000" algn="bl" rotWithShape="0">
              <a:srgbClr val="000000">
                <a:alpha val="10000"/>
              </a:srgbClr>
            </a:outerShdw>
          </a:effectLst>
        </p:spPr>
      </p:sp>
      <p:sp>
        <p:nvSpPr>
          <p:cNvPr id="7" name="Shape 5"/>
          <p:cNvSpPr/>
          <p:nvPr/>
        </p:nvSpPr>
        <p:spPr>
          <a:xfrm>
            <a:off x="274320" y="960120"/>
            <a:ext cx="4206240" cy="438912"/>
          </a:xfrm>
          <a:prstGeom prst="rect">
            <a:avLst/>
          </a:prstGeom>
          <a:solidFill>
            <a:srgbClr val="0D7C8F"/>
          </a:solidFill>
          <a:ln w="12700">
            <a:solidFill>
              <a:srgbClr val="0D7C8F"/>
            </a:solidFill>
            <a:prstDash val="solid"/>
          </a:ln>
        </p:spPr>
      </p:sp>
      <p:sp>
        <p:nvSpPr>
          <p:cNvPr id="8" name="Text 6"/>
          <p:cNvSpPr/>
          <p:nvPr/>
        </p:nvSpPr>
        <p:spPr>
          <a:xfrm>
            <a:off x="384048" y="960120"/>
            <a:ext cx="3986784" cy="438912"/>
          </a:xfrm>
          <a:prstGeom prst="rect">
            <a:avLst/>
          </a:prstGeom>
          <a:noFill/>
          <a:ln/>
        </p:spPr>
        <p:txBody>
          <a:bodyPr wrap="square" lIns="0" tIns="0" rIns="0" bIns="0" rtlCol="0" anchor="ctr"/>
          <a:lstStyle/>
          <a:p>
            <a:pPr marL="0" indent="0">
              <a:buNone/>
            </a:pPr>
            <a:r>
              <a:rPr lang="en-US" sz="1400" b="1" dirty="0">
                <a:solidFill>
                  <a:srgbClr val="FFFFFF"/>
                </a:solidFill>
                <a:latin typeface="Consolas" pitchFamily="34" charset="0"/>
                <a:ea typeface="Consolas" pitchFamily="34" charset="-122"/>
                <a:cs typeface="Consolas" pitchFamily="34" charset="-120"/>
              </a:rPr>
              <a:t>write(string)</a:t>
            </a:r>
            <a:endParaRPr lang="en-US" sz="1400" dirty="0"/>
          </a:p>
        </p:txBody>
      </p:sp>
      <p:sp>
        <p:nvSpPr>
          <p:cNvPr id="9" name="Text 7"/>
          <p:cNvSpPr/>
          <p:nvPr/>
        </p:nvSpPr>
        <p:spPr>
          <a:xfrm>
            <a:off x="384048" y="1481328"/>
            <a:ext cx="3986784" cy="1645920"/>
          </a:xfrm>
          <a:prstGeom prst="rect">
            <a:avLst/>
          </a:prstGeom>
          <a:noFill/>
          <a:ln/>
        </p:spPr>
        <p:txBody>
          <a:bodyPr wrap="square" rtlCol="0" anchor="t"/>
          <a:lstStyle/>
          <a:p>
            <a:pPr marL="342900" indent="-342900">
              <a:spcAft>
                <a:spcPts val="700"/>
              </a:spcAft>
              <a:buSzPct val="100000"/>
              <a:buChar char="•"/>
            </a:pPr>
            <a:r>
              <a:rPr lang="en-US" sz="1200" dirty="0">
                <a:solidFill>
                  <a:srgbClr val="2D3748"/>
                </a:solidFill>
                <a:latin typeface="Calibri" pitchFamily="34" charset="0"/>
                <a:ea typeface="Calibri" pitchFamily="34" charset="-122"/>
                <a:cs typeface="Calibri" pitchFamily="34" charset="-120"/>
              </a:rPr>
              <a:t>Writes a single string to the file</a:t>
            </a:r>
            <a:endParaRPr lang="en-US" sz="1200" dirty="0"/>
          </a:p>
          <a:p>
            <a:pPr marL="342900" indent="-342900">
              <a:spcAft>
                <a:spcPts val="700"/>
              </a:spcAft>
              <a:buSzPct val="100000"/>
              <a:buChar char="•"/>
            </a:pPr>
            <a:r>
              <a:rPr lang="en-US" sz="1200" dirty="0">
                <a:solidFill>
                  <a:srgbClr val="2D3748"/>
                </a:solidFill>
                <a:latin typeface="Calibri" pitchFamily="34" charset="0"/>
                <a:ea typeface="Calibri" pitchFamily="34" charset="-122"/>
                <a:cs typeface="Calibri" pitchFamily="34" charset="-120"/>
              </a:rPr>
              <a:t>Does NOT add newline automatically</a:t>
            </a:r>
            <a:endParaRPr lang="en-US" sz="1200" dirty="0"/>
          </a:p>
          <a:p>
            <a:pPr marL="342900" indent="-342900">
              <a:spcAft>
                <a:spcPts val="700"/>
              </a:spcAft>
              <a:buSzPct val="100000"/>
              <a:buChar char="•"/>
            </a:pPr>
            <a:r>
              <a:rPr lang="en-US" sz="1200" dirty="0">
                <a:solidFill>
                  <a:srgbClr val="2D3748"/>
                </a:solidFill>
                <a:latin typeface="Calibri" pitchFamily="34" charset="0"/>
                <a:ea typeface="Calibri" pitchFamily="34" charset="-122"/>
                <a:cs typeface="Calibri" pitchFamily="34" charset="-120"/>
              </a:rPr>
              <a:t>Returns the number of characters written</a:t>
            </a:r>
            <a:endParaRPr lang="en-US" sz="1200" dirty="0"/>
          </a:p>
          <a:p>
            <a:pPr marL="342900" indent="-342900">
              <a:spcAft>
                <a:spcPts val="700"/>
              </a:spcAft>
              <a:buSzPct val="100000"/>
              <a:buChar char="•"/>
            </a:pPr>
            <a:r>
              <a:rPr lang="en-US" sz="1200" dirty="0">
                <a:solidFill>
                  <a:srgbClr val="2D3748"/>
                </a:solidFill>
                <a:latin typeface="Calibri" pitchFamily="34" charset="0"/>
                <a:ea typeface="Calibri" pitchFamily="34" charset="-122"/>
                <a:cs typeface="Calibri" pitchFamily="34" charset="-120"/>
              </a:rPr>
              <a:t>File must be opened in 'w', 'a', 'r+', or 'w+' mode</a:t>
            </a:r>
            <a:endParaRPr lang="en-US" sz="1200" dirty="0"/>
          </a:p>
        </p:txBody>
      </p:sp>
      <p:sp>
        <p:nvSpPr>
          <p:cNvPr id="10" name="Shape 8"/>
          <p:cNvSpPr/>
          <p:nvPr/>
        </p:nvSpPr>
        <p:spPr>
          <a:xfrm>
            <a:off x="4709160" y="960120"/>
            <a:ext cx="4206240" cy="1641348"/>
          </a:xfrm>
          <a:prstGeom prst="rect">
            <a:avLst/>
          </a:prstGeom>
          <a:solidFill>
            <a:srgbClr val="FFFFFF"/>
          </a:solidFill>
          <a:ln w="12700">
            <a:solidFill>
              <a:srgbClr val="E0E8EF"/>
            </a:solidFill>
            <a:prstDash val="solid"/>
          </a:ln>
          <a:effectLst>
            <a:outerShdw blurRad="101600" dist="38100" dir="8100000" algn="bl" rotWithShape="0">
              <a:srgbClr val="000000">
                <a:alpha val="10000"/>
              </a:srgbClr>
            </a:outerShdw>
          </a:effectLst>
        </p:spPr>
      </p:sp>
      <p:sp>
        <p:nvSpPr>
          <p:cNvPr id="11" name="Shape 9"/>
          <p:cNvSpPr/>
          <p:nvPr/>
        </p:nvSpPr>
        <p:spPr>
          <a:xfrm>
            <a:off x="4709160" y="960120"/>
            <a:ext cx="4206240" cy="438912"/>
          </a:xfrm>
          <a:prstGeom prst="rect">
            <a:avLst/>
          </a:prstGeom>
          <a:solidFill>
            <a:srgbClr val="1A2B4A"/>
          </a:solidFill>
          <a:ln w="12700">
            <a:solidFill>
              <a:srgbClr val="1A2B4A"/>
            </a:solidFill>
            <a:prstDash val="solid"/>
          </a:ln>
        </p:spPr>
      </p:sp>
      <p:sp>
        <p:nvSpPr>
          <p:cNvPr id="12" name="Text 10"/>
          <p:cNvSpPr/>
          <p:nvPr/>
        </p:nvSpPr>
        <p:spPr>
          <a:xfrm>
            <a:off x="4818888" y="960120"/>
            <a:ext cx="3986784" cy="438912"/>
          </a:xfrm>
          <a:prstGeom prst="rect">
            <a:avLst/>
          </a:prstGeom>
          <a:noFill/>
          <a:ln/>
        </p:spPr>
        <p:txBody>
          <a:bodyPr wrap="square" lIns="0" tIns="0" rIns="0" bIns="0" rtlCol="0" anchor="ctr"/>
          <a:lstStyle/>
          <a:p>
            <a:pPr marL="0" indent="0">
              <a:buNone/>
            </a:pPr>
            <a:r>
              <a:rPr lang="en-US" sz="1400" b="1" dirty="0">
                <a:solidFill>
                  <a:srgbClr val="FFFFFF"/>
                </a:solidFill>
                <a:latin typeface="Consolas" pitchFamily="34" charset="0"/>
                <a:ea typeface="Consolas" pitchFamily="34" charset="-122"/>
                <a:cs typeface="Consolas" pitchFamily="34" charset="-120"/>
              </a:rPr>
              <a:t>writelines(list)</a:t>
            </a:r>
            <a:endParaRPr lang="en-US" sz="1400" dirty="0"/>
          </a:p>
        </p:txBody>
      </p:sp>
      <p:sp>
        <p:nvSpPr>
          <p:cNvPr id="13" name="Text 11"/>
          <p:cNvSpPr/>
          <p:nvPr/>
        </p:nvSpPr>
        <p:spPr>
          <a:xfrm>
            <a:off x="4818888" y="1481328"/>
            <a:ext cx="3986784" cy="1645920"/>
          </a:xfrm>
          <a:prstGeom prst="rect">
            <a:avLst/>
          </a:prstGeom>
          <a:noFill/>
          <a:ln/>
        </p:spPr>
        <p:txBody>
          <a:bodyPr wrap="square" rtlCol="0" anchor="t"/>
          <a:lstStyle/>
          <a:p>
            <a:pPr marL="342900" indent="-342900">
              <a:spcAft>
                <a:spcPts val="700"/>
              </a:spcAft>
              <a:buSzPct val="100000"/>
              <a:buChar char="•"/>
            </a:pPr>
            <a:r>
              <a:rPr lang="en-US" sz="1200" dirty="0">
                <a:solidFill>
                  <a:srgbClr val="2D3748"/>
                </a:solidFill>
                <a:latin typeface="Calibri" pitchFamily="34" charset="0"/>
                <a:ea typeface="Calibri" pitchFamily="34" charset="-122"/>
                <a:cs typeface="Calibri" pitchFamily="34" charset="-120"/>
              </a:rPr>
              <a:t>Writes a list of strings to the file</a:t>
            </a:r>
            <a:endParaRPr lang="en-US" sz="1200" dirty="0"/>
          </a:p>
          <a:p>
            <a:pPr marL="342900" indent="-342900">
              <a:spcAft>
                <a:spcPts val="700"/>
              </a:spcAft>
              <a:buSzPct val="100000"/>
              <a:buChar char="•"/>
            </a:pPr>
            <a:r>
              <a:rPr lang="en-US" sz="1200" dirty="0">
                <a:solidFill>
                  <a:srgbClr val="2D3748"/>
                </a:solidFill>
                <a:latin typeface="Calibri" pitchFamily="34" charset="0"/>
                <a:ea typeface="Calibri" pitchFamily="34" charset="-122"/>
                <a:cs typeface="Calibri" pitchFamily="34" charset="-120"/>
              </a:rPr>
              <a:t>No newlines added between items automatically</a:t>
            </a:r>
            <a:endParaRPr lang="en-US" sz="1200" dirty="0"/>
          </a:p>
          <a:p>
            <a:pPr marL="342900" indent="-342900">
              <a:spcAft>
                <a:spcPts val="700"/>
              </a:spcAft>
              <a:buSzPct val="100000"/>
              <a:buChar char="•"/>
            </a:pPr>
            <a:r>
              <a:rPr lang="en-US" sz="1200" dirty="0">
                <a:solidFill>
                  <a:srgbClr val="2D3748"/>
                </a:solidFill>
                <a:latin typeface="Calibri" pitchFamily="34" charset="0"/>
                <a:ea typeface="Calibri" pitchFamily="34" charset="-122"/>
                <a:cs typeface="Calibri" pitchFamily="34" charset="-120"/>
              </a:rPr>
              <a:t>More efficient than looping write() for lists</a:t>
            </a:r>
            <a:endParaRPr lang="en-US" sz="1200" dirty="0"/>
          </a:p>
          <a:p>
            <a:pPr marL="342900" indent="-342900">
              <a:spcAft>
                <a:spcPts val="700"/>
              </a:spcAft>
              <a:buSzPct val="100000"/>
              <a:buChar char="•"/>
            </a:pPr>
            <a:r>
              <a:rPr lang="en-US" sz="1200" dirty="0">
                <a:solidFill>
                  <a:srgbClr val="2D3748"/>
                </a:solidFill>
                <a:latin typeface="Calibri" pitchFamily="34" charset="0"/>
                <a:ea typeface="Calibri" pitchFamily="34" charset="-122"/>
                <a:cs typeface="Calibri" pitchFamily="34" charset="-120"/>
              </a:rPr>
              <a:t>Commonly used with list comprehension</a:t>
            </a:r>
            <a:endParaRPr lang="en-US" sz="1200" dirty="0"/>
          </a:p>
        </p:txBody>
      </p:sp>
      <p:sp>
        <p:nvSpPr>
          <p:cNvPr id="14" name="Shape 12"/>
          <p:cNvSpPr/>
          <p:nvPr/>
        </p:nvSpPr>
        <p:spPr>
          <a:xfrm>
            <a:off x="299720" y="2714752"/>
            <a:ext cx="8595360" cy="393192"/>
          </a:xfrm>
          <a:prstGeom prst="rect">
            <a:avLst/>
          </a:prstGeom>
          <a:solidFill>
            <a:srgbClr val="FEF2F2"/>
          </a:solidFill>
          <a:ln w="12700">
            <a:solidFill>
              <a:srgbClr val="EF4444"/>
            </a:solidFill>
            <a:prstDash val="solid"/>
          </a:ln>
        </p:spPr>
      </p:sp>
      <p:sp>
        <p:nvSpPr>
          <p:cNvPr id="15" name="Text 13"/>
          <p:cNvSpPr/>
          <p:nvPr/>
        </p:nvSpPr>
        <p:spPr>
          <a:xfrm>
            <a:off x="424180" y="2689352"/>
            <a:ext cx="8321040" cy="457200"/>
          </a:xfrm>
          <a:prstGeom prst="rect">
            <a:avLst/>
          </a:prstGeom>
          <a:noFill/>
          <a:ln/>
        </p:spPr>
        <p:txBody>
          <a:bodyPr wrap="square" lIns="0" tIns="0" rIns="0" bIns="0" rtlCol="0" anchor="ctr"/>
          <a:lstStyle/>
          <a:p>
            <a:pPr marL="0" indent="0">
              <a:buNone/>
            </a:pPr>
            <a:r>
              <a:rPr lang="en-US" sz="1100" dirty="0">
                <a:solidFill>
                  <a:srgbClr val="991B1B"/>
                </a:solidFill>
                <a:latin typeface="Calibri" pitchFamily="34" charset="0"/>
                <a:ea typeface="Calibri" pitchFamily="34" charset="-122"/>
                <a:cs typeface="Calibri" pitchFamily="34" charset="-120"/>
              </a:rPr>
              <a:t>⚠️ Warning: Opening a file in 'w' mode ERASES all existing content. Use 'a' mode to preserve existing data.</a:t>
            </a:r>
            <a:endParaRPr lang="en-US" sz="1100" dirty="0"/>
          </a:p>
        </p:txBody>
      </p:sp>
      <p:sp>
        <p:nvSpPr>
          <p:cNvPr id="16" name="Shape 14"/>
          <p:cNvSpPr/>
          <p:nvPr/>
        </p:nvSpPr>
        <p:spPr>
          <a:xfrm>
            <a:off x="299720" y="3221228"/>
            <a:ext cx="8615680" cy="1426972"/>
          </a:xfrm>
          <a:prstGeom prst="rect">
            <a:avLst/>
          </a:prstGeom>
          <a:solidFill>
            <a:srgbClr val="1C2B3A"/>
          </a:solidFill>
          <a:ln w="12700">
            <a:solidFill>
              <a:srgbClr val="0D7C8F"/>
            </a:solidFill>
            <a:prstDash val="solid"/>
          </a:ln>
          <a:effectLst>
            <a:outerShdw blurRad="76200" dist="38100" dir="8100000" algn="bl" rotWithShape="0">
              <a:srgbClr val="000000">
                <a:alpha val="20000"/>
              </a:srgbClr>
            </a:outerShdw>
          </a:effectLst>
        </p:spPr>
        <p:txBody>
          <a:bodyPr/>
          <a:lstStyle/>
          <a:p>
            <a:endParaRPr lang="en-IE" dirty="0"/>
          </a:p>
        </p:txBody>
      </p:sp>
      <p:sp>
        <p:nvSpPr>
          <p:cNvPr id="19" name="Text 17"/>
          <p:cNvSpPr/>
          <p:nvPr/>
        </p:nvSpPr>
        <p:spPr>
          <a:xfrm>
            <a:off x="576072" y="3462528"/>
            <a:ext cx="3437128" cy="914400"/>
          </a:xfrm>
          <a:prstGeom prst="rect">
            <a:avLst/>
          </a:prstGeom>
          <a:noFill/>
          <a:ln/>
        </p:spPr>
        <p:txBody>
          <a:bodyPr wrap="square" lIns="0" tIns="0" rIns="0" bIns="0" rtlCol="0" anchor="t"/>
          <a:lstStyle/>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 write() — writes a single string</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with open("output.txt", "w") as f:</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    f.write("Hello, World!\n")   # \n adds new line</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    f.write("Second line\n")</a:t>
            </a:r>
            <a:endParaRPr lang="en-US" sz="1100" dirty="0"/>
          </a:p>
          <a:p>
            <a:pPr marL="0" indent="0">
              <a:spcAft>
                <a:spcPts val="300"/>
              </a:spcAft>
              <a:buNone/>
            </a:pPr>
            <a:endParaRPr lang="en-US" sz="1100" dirty="0"/>
          </a:p>
        </p:txBody>
      </p:sp>
      <p:sp>
        <p:nvSpPr>
          <p:cNvPr id="20" name="Shape 18"/>
          <p:cNvSpPr/>
          <p:nvPr/>
        </p:nvSpPr>
        <p:spPr>
          <a:xfrm>
            <a:off x="0" y="4919472"/>
            <a:ext cx="9144000" cy="224028"/>
          </a:xfrm>
          <a:prstGeom prst="rect">
            <a:avLst/>
          </a:prstGeom>
          <a:solidFill>
            <a:srgbClr val="E0E8EF"/>
          </a:solidFill>
          <a:ln w="12700">
            <a:solidFill>
              <a:srgbClr val="E0E8EF"/>
            </a:solidFill>
            <a:prstDash val="solid"/>
          </a:ln>
        </p:spPr>
      </p:sp>
      <p:sp>
        <p:nvSpPr>
          <p:cNvPr id="21" name="Text 19"/>
          <p:cNvSpPr/>
          <p:nvPr/>
        </p:nvSpPr>
        <p:spPr>
          <a:xfrm>
            <a:off x="274320" y="4919472"/>
            <a:ext cx="7772400" cy="224028"/>
          </a:xfrm>
          <a:prstGeom prst="rect">
            <a:avLst/>
          </a:prstGeom>
          <a:noFill/>
          <a:ln/>
        </p:spPr>
        <p:txBody>
          <a:bodyPr wrap="square" lIns="0" tIns="0" rIns="0" bIns="0" rtlCol="0" anchor="ctr"/>
          <a:lstStyle/>
          <a:p>
            <a:pPr marL="0" indent="0">
              <a:buNone/>
            </a:pPr>
            <a:r>
              <a:rPr lang="en-US" sz="800" dirty="0">
                <a:solidFill>
                  <a:srgbClr val="4A5568"/>
                </a:solidFill>
                <a:latin typeface="Calibri" pitchFamily="34" charset="0"/>
                <a:ea typeface="Calibri" pitchFamily="34" charset="-122"/>
                <a:cs typeface="Calibri" pitchFamily="34" charset="-120"/>
              </a:rPr>
              <a:t>File Handling, Packaging &amp; Debugging  |  Prof. Python  |  University Course</a:t>
            </a:r>
            <a:endParaRPr lang="en-US" sz="800" dirty="0"/>
          </a:p>
        </p:txBody>
      </p:sp>
      <p:sp>
        <p:nvSpPr>
          <p:cNvPr id="22" name="Text 20"/>
          <p:cNvSpPr/>
          <p:nvPr/>
        </p:nvSpPr>
        <p:spPr>
          <a:xfrm>
            <a:off x="8046720" y="4919472"/>
            <a:ext cx="1005840" cy="224028"/>
          </a:xfrm>
          <a:prstGeom prst="rect">
            <a:avLst/>
          </a:prstGeom>
          <a:noFill/>
          <a:ln/>
        </p:spPr>
        <p:txBody>
          <a:bodyPr wrap="square" lIns="0" tIns="0" rIns="0" bIns="0" rtlCol="0" anchor="ctr"/>
          <a:lstStyle/>
          <a:p>
            <a:pPr marL="0" indent="0" algn="r">
              <a:buNone/>
            </a:pPr>
            <a:r>
              <a:rPr lang="en-US" sz="800" b="1" dirty="0">
                <a:solidFill>
                  <a:srgbClr val="0D7C8F"/>
                </a:solidFill>
                <a:latin typeface="Calibri" pitchFamily="34" charset="0"/>
                <a:ea typeface="Calibri" pitchFamily="34" charset="-122"/>
                <a:cs typeface="Calibri" pitchFamily="34" charset="-120"/>
              </a:rPr>
              <a:t>10 / 15</a:t>
            </a:r>
            <a:endParaRPr lang="en-US" sz="800" dirty="0"/>
          </a:p>
        </p:txBody>
      </p:sp>
      <p:sp>
        <p:nvSpPr>
          <p:cNvPr id="23" name="Text 17">
            <a:extLst>
              <a:ext uri="{FF2B5EF4-FFF2-40B4-BE49-F238E27FC236}">
                <a16:creationId xmlns:a16="http://schemas.microsoft.com/office/drawing/2014/main" id="{3DDA9318-BBB4-ECA4-32D5-D2CB38E6A120}"/>
              </a:ext>
            </a:extLst>
          </p:cNvPr>
          <p:cNvSpPr/>
          <p:nvPr/>
        </p:nvSpPr>
        <p:spPr>
          <a:xfrm>
            <a:off x="4614672" y="3462528"/>
            <a:ext cx="3437128" cy="914400"/>
          </a:xfrm>
          <a:prstGeom prst="rect">
            <a:avLst/>
          </a:prstGeom>
          <a:noFill/>
          <a:ln/>
        </p:spPr>
        <p:txBody>
          <a:bodyPr wrap="square" lIns="0" tIns="0" rIns="0" bIns="0" rtlCol="0" anchor="t"/>
          <a:lstStyle/>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 </a:t>
            </a:r>
            <a:r>
              <a:rPr lang="en-US" sz="1100" dirty="0" err="1">
                <a:solidFill>
                  <a:srgbClr val="A8D8EA"/>
                </a:solidFill>
                <a:latin typeface="Consolas" pitchFamily="34" charset="0"/>
                <a:ea typeface="Consolas" pitchFamily="34" charset="-122"/>
                <a:cs typeface="Consolas" pitchFamily="34" charset="-120"/>
              </a:rPr>
              <a:t>writelines</a:t>
            </a:r>
            <a:r>
              <a:rPr lang="en-US" sz="1100" dirty="0">
                <a:solidFill>
                  <a:srgbClr val="A8D8EA"/>
                </a:solidFill>
                <a:latin typeface="Consolas" pitchFamily="34" charset="0"/>
                <a:ea typeface="Consolas" pitchFamily="34" charset="-122"/>
                <a:cs typeface="Consolas" pitchFamily="34" charset="-120"/>
              </a:rPr>
              <a:t>() — writes list of strings</a:t>
            </a:r>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lines = ["Alice\n", "Bob\n", "Charlie\n"]</a:t>
            </a:r>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with open("students.txt", "w") as f:</a:t>
            </a:r>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    </a:t>
            </a:r>
            <a:r>
              <a:rPr lang="en-US" sz="1100" dirty="0" err="1">
                <a:solidFill>
                  <a:srgbClr val="A8D8EA"/>
                </a:solidFill>
                <a:latin typeface="Consolas" pitchFamily="34" charset="0"/>
                <a:ea typeface="Consolas" pitchFamily="34" charset="-122"/>
                <a:cs typeface="Consolas" pitchFamily="34" charset="-120"/>
              </a:rPr>
              <a:t>f.writelines</a:t>
            </a:r>
            <a:r>
              <a:rPr lang="en-US" sz="1100" dirty="0">
                <a:solidFill>
                  <a:srgbClr val="A8D8EA"/>
                </a:solidFill>
                <a:latin typeface="Consolas" pitchFamily="34" charset="0"/>
                <a:ea typeface="Consolas" pitchFamily="34" charset="-122"/>
                <a:cs typeface="Consolas" pitchFamily="34" charset="-120"/>
              </a:rPr>
              <a:t>(lines)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4F7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A2B4A"/>
          </a:solidFill>
          <a:ln w="12700">
            <a:solidFill>
              <a:srgbClr val="1A2B4A"/>
            </a:solidFill>
            <a:prstDash val="solid"/>
          </a:ln>
        </p:spPr>
      </p:sp>
      <p:sp>
        <p:nvSpPr>
          <p:cNvPr id="3" name="Text 1"/>
          <p:cNvSpPr/>
          <p:nvPr/>
        </p:nvSpPr>
        <p:spPr>
          <a:xfrm>
            <a:off x="320040" y="0"/>
            <a:ext cx="77724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Example Program: Writing to a File</a:t>
            </a:r>
            <a:endParaRPr lang="en-US" sz="2200" dirty="0"/>
          </a:p>
        </p:txBody>
      </p:sp>
      <p:sp>
        <p:nvSpPr>
          <p:cNvPr id="4" name="Text 2"/>
          <p:cNvSpPr/>
          <p:nvPr/>
        </p:nvSpPr>
        <p:spPr>
          <a:xfrm>
            <a:off x="7132320" y="0"/>
            <a:ext cx="1920240" cy="777240"/>
          </a:xfrm>
          <a:prstGeom prst="rect">
            <a:avLst/>
          </a:prstGeom>
          <a:noFill/>
          <a:ln/>
        </p:spPr>
        <p:txBody>
          <a:bodyPr wrap="square" lIns="0" tIns="0" rIns="0" bIns="0" rtlCol="0" anchor="ctr"/>
          <a:lstStyle/>
          <a:p>
            <a:pPr marL="0" indent="0" algn="r">
              <a:buNone/>
            </a:pPr>
            <a:r>
              <a:rPr lang="en-US" sz="900" dirty="0">
                <a:solidFill>
                  <a:srgbClr val="88BBCC"/>
                </a:solidFill>
                <a:latin typeface="Calibri" pitchFamily="34" charset="0"/>
                <a:ea typeface="Calibri" pitchFamily="34" charset="-122"/>
                <a:cs typeface="Calibri" pitchFamily="34" charset="-120"/>
              </a:rPr>
              <a:t>Unit 3 · Module 1</a:t>
            </a:r>
            <a:endParaRPr lang="en-US" sz="900" dirty="0"/>
          </a:p>
        </p:txBody>
      </p:sp>
      <p:sp>
        <p:nvSpPr>
          <p:cNvPr id="5" name="Shape 3"/>
          <p:cNvSpPr/>
          <p:nvPr/>
        </p:nvSpPr>
        <p:spPr>
          <a:xfrm>
            <a:off x="0" y="777240"/>
            <a:ext cx="9144000" cy="64008"/>
          </a:xfrm>
          <a:prstGeom prst="rect">
            <a:avLst/>
          </a:prstGeom>
          <a:solidFill>
            <a:srgbClr val="0D7C8F"/>
          </a:solidFill>
          <a:ln w="12700">
            <a:solidFill>
              <a:srgbClr val="0D7C8F"/>
            </a:solidFill>
            <a:prstDash val="solid"/>
          </a:ln>
        </p:spPr>
      </p:sp>
      <p:sp>
        <p:nvSpPr>
          <p:cNvPr id="6" name="Text 4"/>
          <p:cNvSpPr/>
          <p:nvPr/>
        </p:nvSpPr>
        <p:spPr>
          <a:xfrm>
            <a:off x="411480" y="960120"/>
            <a:ext cx="8321040" cy="841248"/>
          </a:xfrm>
          <a:prstGeom prst="rect">
            <a:avLst/>
          </a:prstGeom>
          <a:noFill/>
          <a:ln/>
        </p:spPr>
        <p:txBody>
          <a:bodyPr wrap="square" rtlCol="0" anchor="t"/>
          <a:lstStyle/>
          <a:p>
            <a:pPr marL="342900" indent="-342900">
              <a:spcAft>
                <a:spcPts val="800"/>
              </a:spcAft>
              <a:buSzPct val="100000"/>
              <a:buChar char="•"/>
            </a:pPr>
            <a:r>
              <a:rPr lang="en-US" sz="1300" dirty="0">
                <a:solidFill>
                  <a:srgbClr val="2D3748"/>
                </a:solidFill>
                <a:latin typeface="Calibri" pitchFamily="34" charset="0"/>
                <a:ea typeface="Calibri" pitchFamily="34" charset="-122"/>
                <a:cs typeface="Calibri" pitchFamily="34" charset="-120"/>
              </a:rPr>
              <a:t>Program creates a grade report file using write() and writelines()</a:t>
            </a:r>
            <a:endParaRPr lang="en-US" sz="1300" dirty="0"/>
          </a:p>
          <a:p>
            <a:pPr marL="342900" indent="-342900">
              <a:spcAft>
                <a:spcPts val="800"/>
              </a:spcAft>
              <a:buSzPct val="100000"/>
              <a:buChar char="•"/>
            </a:pPr>
            <a:r>
              <a:rPr lang="en-US" sz="1300" dirty="0">
                <a:solidFill>
                  <a:srgbClr val="2D3748"/>
                </a:solidFill>
                <a:latin typeface="Calibri" pitchFamily="34" charset="0"/>
                <a:ea typeface="Calibri" pitchFamily="34" charset="-122"/>
                <a:cs typeface="Calibri" pitchFamily="34" charset="-120"/>
              </a:rPr>
              <a:t>Demonstrates both 'w' (overwrite) and 'a' (append) modes</a:t>
            </a:r>
            <a:endParaRPr lang="en-US" sz="1300" dirty="0"/>
          </a:p>
          <a:p>
            <a:pPr marL="342900" indent="-342900">
              <a:spcAft>
                <a:spcPts val="800"/>
              </a:spcAft>
              <a:buSzPct val="100000"/>
              <a:buChar char="•"/>
            </a:pPr>
            <a:r>
              <a:rPr lang="en-US" sz="1300" dirty="0">
                <a:solidFill>
                  <a:srgbClr val="2D3748"/>
                </a:solidFill>
                <a:latin typeface="Calibri" pitchFamily="34" charset="0"/>
                <a:ea typeface="Calibri" pitchFamily="34" charset="-122"/>
                <a:cs typeface="Calibri" pitchFamily="34" charset="-120"/>
              </a:rPr>
              <a:t>Shows how to convert non-string data before writing</a:t>
            </a:r>
            <a:endParaRPr lang="en-US" sz="1300" dirty="0"/>
          </a:p>
        </p:txBody>
      </p:sp>
      <p:sp>
        <p:nvSpPr>
          <p:cNvPr id="7" name="Shape 5"/>
          <p:cNvSpPr/>
          <p:nvPr/>
        </p:nvSpPr>
        <p:spPr>
          <a:xfrm>
            <a:off x="411480" y="1847088"/>
            <a:ext cx="8321040" cy="2957978"/>
          </a:xfrm>
          <a:prstGeom prst="rect">
            <a:avLst/>
          </a:prstGeom>
          <a:solidFill>
            <a:srgbClr val="1C2B3A"/>
          </a:solidFill>
          <a:ln w="12700">
            <a:solidFill>
              <a:srgbClr val="0D7C8F"/>
            </a:solidFill>
            <a:prstDash val="solid"/>
          </a:ln>
          <a:effectLst>
            <a:outerShdw blurRad="76200" dist="38100" dir="8100000" algn="bl" rotWithShape="0">
              <a:srgbClr val="000000">
                <a:alpha val="20000"/>
              </a:srgbClr>
            </a:outerShdw>
          </a:effectLst>
        </p:spPr>
      </p:sp>
      <p:sp>
        <p:nvSpPr>
          <p:cNvPr id="8" name="Shape 6"/>
          <p:cNvSpPr/>
          <p:nvPr/>
        </p:nvSpPr>
        <p:spPr>
          <a:xfrm>
            <a:off x="411480" y="1847088"/>
            <a:ext cx="713232" cy="219456"/>
          </a:xfrm>
          <a:prstGeom prst="rect">
            <a:avLst/>
          </a:prstGeom>
          <a:solidFill>
            <a:srgbClr val="0D7C8F"/>
          </a:solidFill>
          <a:ln w="12700">
            <a:solidFill>
              <a:srgbClr val="0D7C8F"/>
            </a:solidFill>
            <a:prstDash val="solid"/>
          </a:ln>
        </p:spPr>
      </p:sp>
      <p:sp>
        <p:nvSpPr>
          <p:cNvPr id="9" name="Text 7"/>
          <p:cNvSpPr/>
          <p:nvPr/>
        </p:nvSpPr>
        <p:spPr>
          <a:xfrm>
            <a:off x="411480" y="1847088"/>
            <a:ext cx="713232" cy="219456"/>
          </a:xfrm>
          <a:prstGeom prst="rect">
            <a:avLst/>
          </a:prstGeom>
          <a:noFill/>
          <a:ln/>
        </p:spPr>
        <p:txBody>
          <a:bodyPr wrap="square" lIns="0" tIns="0" rIns="0" bIns="0" rtlCol="0" anchor="ctr"/>
          <a:lstStyle/>
          <a:p>
            <a:pPr marL="0" indent="0" algn="ctr">
              <a:buNone/>
            </a:pPr>
            <a:r>
              <a:rPr lang="en-US" sz="800" dirty="0">
                <a:solidFill>
                  <a:srgbClr val="FFFFFF"/>
                </a:solidFill>
                <a:latin typeface="Consolas" pitchFamily="34" charset="0"/>
                <a:ea typeface="Consolas" pitchFamily="34" charset="-122"/>
                <a:cs typeface="Consolas" pitchFamily="34" charset="-120"/>
              </a:rPr>
              <a:t>python</a:t>
            </a:r>
            <a:endParaRPr lang="en-US" sz="800" dirty="0"/>
          </a:p>
        </p:txBody>
      </p:sp>
      <p:sp>
        <p:nvSpPr>
          <p:cNvPr id="10" name="Text 8"/>
          <p:cNvSpPr/>
          <p:nvPr/>
        </p:nvSpPr>
        <p:spPr>
          <a:xfrm>
            <a:off x="576072" y="2285894"/>
            <a:ext cx="7991856" cy="2743200"/>
          </a:xfrm>
          <a:prstGeom prst="rect">
            <a:avLst/>
          </a:prstGeom>
          <a:noFill/>
          <a:ln/>
        </p:spPr>
        <p:txBody>
          <a:bodyPr wrap="square" lIns="0" tIns="0" rIns="0" bIns="0" rtlCol="0" anchor="t"/>
          <a:lstStyle/>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with open("grades.txt", "w") as f:</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    f.write("Student Grade Report\n")</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    f.write("=" * 25 + "\n")</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    f.write("Alice:  92\n")</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    f.write("Bob:    85\n")</a:t>
            </a:r>
            <a:endParaRPr lang="en-US" sz="1100" dirty="0"/>
          </a:p>
          <a:p>
            <a:pPr marL="0" indent="0">
              <a:spcAft>
                <a:spcPts val="300"/>
              </a:spcAft>
              <a:buNone/>
            </a:pP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students = [("Charlie", 88), ("Diana", 95)]</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with open("grades.txt", "a") as f:   # 'a' = append, keeps existing</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    lines = [f"{name}: {score}\n" for name, score in students]</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    f.writelines(lines)</a:t>
            </a:r>
            <a:endParaRPr lang="en-US" sz="1100" dirty="0"/>
          </a:p>
          <a:p>
            <a:pPr marL="0" indent="0">
              <a:spcAft>
                <a:spcPts val="300"/>
              </a:spcAft>
              <a:buNone/>
            </a:pPr>
            <a:endParaRPr lang="en-US" sz="1100" dirty="0">
              <a:solidFill>
                <a:srgbClr val="A8D8EA"/>
              </a:solidFill>
              <a:latin typeface="Consolas" pitchFamily="34" charset="0"/>
              <a:ea typeface="Consolas" pitchFamily="34" charset="-122"/>
              <a:cs typeface="Consolas" pitchFamily="34" charset="-120"/>
            </a:endParaRPr>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print("File written successfully!")</a:t>
            </a:r>
            <a:endParaRPr lang="en-US" sz="1100" dirty="0"/>
          </a:p>
        </p:txBody>
      </p:sp>
      <p:sp>
        <p:nvSpPr>
          <p:cNvPr id="11" name="Shape 9"/>
          <p:cNvSpPr/>
          <p:nvPr/>
        </p:nvSpPr>
        <p:spPr>
          <a:xfrm>
            <a:off x="0" y="4919472"/>
            <a:ext cx="9144000" cy="224028"/>
          </a:xfrm>
          <a:prstGeom prst="rect">
            <a:avLst/>
          </a:prstGeom>
          <a:solidFill>
            <a:srgbClr val="E0E8EF"/>
          </a:solidFill>
          <a:ln w="12700">
            <a:solidFill>
              <a:srgbClr val="E0E8EF"/>
            </a:solidFill>
            <a:prstDash val="solid"/>
          </a:ln>
        </p:spPr>
      </p:sp>
      <p:sp>
        <p:nvSpPr>
          <p:cNvPr id="12" name="Text 10"/>
          <p:cNvSpPr/>
          <p:nvPr/>
        </p:nvSpPr>
        <p:spPr>
          <a:xfrm>
            <a:off x="274320" y="4919472"/>
            <a:ext cx="7772400" cy="224028"/>
          </a:xfrm>
          <a:prstGeom prst="rect">
            <a:avLst/>
          </a:prstGeom>
          <a:noFill/>
          <a:ln/>
        </p:spPr>
        <p:txBody>
          <a:bodyPr wrap="square" lIns="0" tIns="0" rIns="0" bIns="0" rtlCol="0" anchor="ctr"/>
          <a:lstStyle/>
          <a:p>
            <a:pPr marL="0" indent="0">
              <a:buNone/>
            </a:pPr>
            <a:r>
              <a:rPr lang="en-US" sz="800" dirty="0">
                <a:solidFill>
                  <a:srgbClr val="4A5568"/>
                </a:solidFill>
                <a:latin typeface="Calibri" pitchFamily="34" charset="0"/>
                <a:ea typeface="Calibri" pitchFamily="34" charset="-122"/>
                <a:cs typeface="Calibri" pitchFamily="34" charset="-120"/>
              </a:rPr>
              <a:t>File Handling, Packaging &amp; Debugging  |  Prof. Python  |  University Course</a:t>
            </a:r>
            <a:endParaRPr lang="en-US" sz="800" dirty="0"/>
          </a:p>
        </p:txBody>
      </p:sp>
      <p:sp>
        <p:nvSpPr>
          <p:cNvPr id="13" name="Text 11"/>
          <p:cNvSpPr/>
          <p:nvPr/>
        </p:nvSpPr>
        <p:spPr>
          <a:xfrm>
            <a:off x="8046720" y="4919472"/>
            <a:ext cx="1005840" cy="224028"/>
          </a:xfrm>
          <a:prstGeom prst="rect">
            <a:avLst/>
          </a:prstGeom>
          <a:noFill/>
          <a:ln/>
        </p:spPr>
        <p:txBody>
          <a:bodyPr wrap="square" lIns="0" tIns="0" rIns="0" bIns="0" rtlCol="0" anchor="ctr"/>
          <a:lstStyle/>
          <a:p>
            <a:pPr marL="0" indent="0" algn="r">
              <a:buNone/>
            </a:pPr>
            <a:r>
              <a:rPr lang="en-US" sz="800" b="1" dirty="0">
                <a:solidFill>
                  <a:srgbClr val="0D7C8F"/>
                </a:solidFill>
                <a:latin typeface="Calibri" pitchFamily="34" charset="0"/>
                <a:ea typeface="Calibri" pitchFamily="34" charset="-122"/>
                <a:cs typeface="Calibri" pitchFamily="34" charset="-120"/>
              </a:rPr>
              <a:t>11 / 15</a:t>
            </a:r>
            <a:endParaRPr lang="en-US" sz="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4F7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A2B4A"/>
          </a:solidFill>
          <a:ln w="12700">
            <a:solidFill>
              <a:srgbClr val="1A2B4A"/>
            </a:solidFill>
            <a:prstDash val="solid"/>
          </a:ln>
        </p:spPr>
      </p:sp>
      <p:sp>
        <p:nvSpPr>
          <p:cNvPr id="3" name="Text 1"/>
          <p:cNvSpPr/>
          <p:nvPr/>
        </p:nvSpPr>
        <p:spPr>
          <a:xfrm>
            <a:off x="320040" y="0"/>
            <a:ext cx="77724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Syntax Errors in Python</a:t>
            </a:r>
            <a:endParaRPr lang="en-US" sz="2200" dirty="0"/>
          </a:p>
        </p:txBody>
      </p:sp>
      <p:sp>
        <p:nvSpPr>
          <p:cNvPr id="4" name="Text 2"/>
          <p:cNvSpPr/>
          <p:nvPr/>
        </p:nvSpPr>
        <p:spPr>
          <a:xfrm>
            <a:off x="7132320" y="0"/>
            <a:ext cx="1920240" cy="777240"/>
          </a:xfrm>
          <a:prstGeom prst="rect">
            <a:avLst/>
          </a:prstGeom>
          <a:noFill/>
          <a:ln/>
        </p:spPr>
        <p:txBody>
          <a:bodyPr wrap="square" lIns="0" tIns="0" rIns="0" bIns="0" rtlCol="0" anchor="ctr"/>
          <a:lstStyle/>
          <a:p>
            <a:pPr marL="0" indent="0" algn="r">
              <a:buNone/>
            </a:pPr>
            <a:r>
              <a:rPr lang="en-US" sz="900" dirty="0">
                <a:solidFill>
                  <a:srgbClr val="88BBCC"/>
                </a:solidFill>
                <a:latin typeface="Calibri" pitchFamily="34" charset="0"/>
                <a:ea typeface="Calibri" pitchFamily="34" charset="-122"/>
                <a:cs typeface="Calibri" pitchFamily="34" charset="-120"/>
              </a:rPr>
              <a:t>Unit 3 · Module 1</a:t>
            </a:r>
            <a:endParaRPr lang="en-US" sz="900" dirty="0"/>
          </a:p>
        </p:txBody>
      </p:sp>
      <p:sp>
        <p:nvSpPr>
          <p:cNvPr id="5" name="Shape 3"/>
          <p:cNvSpPr/>
          <p:nvPr/>
        </p:nvSpPr>
        <p:spPr>
          <a:xfrm>
            <a:off x="0" y="777240"/>
            <a:ext cx="9144000" cy="64008"/>
          </a:xfrm>
          <a:prstGeom prst="rect">
            <a:avLst/>
          </a:prstGeom>
          <a:solidFill>
            <a:srgbClr val="0D7C8F"/>
          </a:solidFill>
          <a:ln w="12700">
            <a:solidFill>
              <a:srgbClr val="0D7C8F"/>
            </a:solidFill>
            <a:prstDash val="solid"/>
          </a:ln>
        </p:spPr>
      </p:sp>
      <p:sp>
        <p:nvSpPr>
          <p:cNvPr id="6" name="Text 4"/>
          <p:cNvSpPr/>
          <p:nvPr/>
        </p:nvSpPr>
        <p:spPr>
          <a:xfrm>
            <a:off x="411480" y="960120"/>
            <a:ext cx="8321040" cy="2103120"/>
          </a:xfrm>
          <a:prstGeom prst="rect">
            <a:avLst/>
          </a:prstGeom>
          <a:noFill/>
          <a:ln/>
        </p:spPr>
        <p:txBody>
          <a:bodyPr wrap="square" rtlCol="0" anchor="t"/>
          <a:lstStyle/>
          <a:p>
            <a:pPr marL="342900" indent="-342900">
              <a:spcAft>
                <a:spcPts val="800"/>
              </a:spcAft>
              <a:buSzPct val="100000"/>
              <a:buChar char="•"/>
            </a:pPr>
            <a:r>
              <a:rPr lang="en-US" sz="1350" dirty="0">
                <a:solidFill>
                  <a:srgbClr val="2D3748"/>
                </a:solidFill>
                <a:latin typeface="Calibri" pitchFamily="34" charset="0"/>
                <a:ea typeface="Calibri" pitchFamily="34" charset="-122"/>
                <a:cs typeface="Calibri" pitchFamily="34" charset="-120"/>
              </a:rPr>
              <a:t>A Syntax Error occurs when Python cannot understand the code you have written</a:t>
            </a:r>
            <a:endParaRPr lang="en-US" sz="1350" dirty="0"/>
          </a:p>
          <a:p>
            <a:pPr marL="342900" indent="-342900">
              <a:spcAft>
                <a:spcPts val="800"/>
              </a:spcAft>
              <a:buSzPct val="100000"/>
              <a:buChar char="•"/>
            </a:pPr>
            <a:r>
              <a:rPr lang="en-US" sz="1350" dirty="0">
                <a:solidFill>
                  <a:srgbClr val="2D3748"/>
                </a:solidFill>
                <a:latin typeface="Calibri" pitchFamily="34" charset="0"/>
                <a:ea typeface="Calibri" pitchFamily="34" charset="-122"/>
                <a:cs typeface="Calibri" pitchFamily="34" charset="-120"/>
              </a:rPr>
              <a:t>Detected at parse time — before the program runs even one line</a:t>
            </a:r>
            <a:endParaRPr lang="en-US" sz="1350" dirty="0"/>
          </a:p>
          <a:p>
            <a:pPr marL="342900" indent="-342900">
              <a:spcAft>
                <a:spcPts val="800"/>
              </a:spcAft>
              <a:buSzPct val="100000"/>
              <a:buChar char="•"/>
            </a:pPr>
            <a:r>
              <a:rPr lang="en-US" sz="1350" dirty="0">
                <a:solidFill>
                  <a:srgbClr val="2D3748"/>
                </a:solidFill>
                <a:latin typeface="Calibri" pitchFamily="34" charset="0"/>
                <a:ea typeface="Calibri" pitchFamily="34" charset="-122"/>
                <a:cs typeface="Calibri" pitchFamily="34" charset="-120"/>
              </a:rPr>
              <a:t>Python's interpreter points to the approximate location of the error</a:t>
            </a:r>
            <a:endParaRPr lang="en-US" sz="1350" dirty="0"/>
          </a:p>
          <a:p>
            <a:pPr marL="342900" indent="-342900">
              <a:spcAft>
                <a:spcPts val="800"/>
              </a:spcAft>
              <a:buSzPct val="100000"/>
              <a:buChar char="•"/>
            </a:pPr>
            <a:r>
              <a:rPr lang="en-US" sz="1350" dirty="0">
                <a:solidFill>
                  <a:srgbClr val="2D3748"/>
                </a:solidFill>
                <a:latin typeface="Calibri" pitchFamily="34" charset="0"/>
                <a:ea typeface="Calibri" pitchFamily="34" charset="-122"/>
                <a:cs typeface="Calibri" pitchFamily="34" charset="-120"/>
              </a:rPr>
              <a:t>Common causes: missing colons, unmatched brackets, misspelled keywords</a:t>
            </a:r>
            <a:endParaRPr lang="en-US" sz="1350" dirty="0"/>
          </a:p>
          <a:p>
            <a:pPr marL="342900" indent="-342900">
              <a:spcAft>
                <a:spcPts val="800"/>
              </a:spcAft>
              <a:buSzPct val="100000"/>
              <a:buChar char="•"/>
            </a:pPr>
            <a:r>
              <a:rPr lang="en-US" sz="1350" dirty="0">
                <a:solidFill>
                  <a:srgbClr val="2D3748"/>
                </a:solidFill>
                <a:latin typeface="Calibri" pitchFamily="34" charset="0"/>
                <a:ea typeface="Calibri" pitchFamily="34" charset="-122"/>
                <a:cs typeface="Calibri" pitchFamily="34" charset="-120"/>
              </a:rPr>
              <a:t>SyntaxError is raised; the program does not execute at all</a:t>
            </a:r>
            <a:endParaRPr lang="en-US" sz="1350" dirty="0"/>
          </a:p>
        </p:txBody>
      </p:sp>
      <p:sp>
        <p:nvSpPr>
          <p:cNvPr id="7" name="Shape 5"/>
          <p:cNvSpPr/>
          <p:nvPr/>
        </p:nvSpPr>
        <p:spPr>
          <a:xfrm>
            <a:off x="411480" y="2570200"/>
            <a:ext cx="8321040" cy="2103121"/>
          </a:xfrm>
          <a:prstGeom prst="rect">
            <a:avLst/>
          </a:prstGeom>
          <a:solidFill>
            <a:srgbClr val="1C2B3A"/>
          </a:solidFill>
          <a:ln w="12700">
            <a:solidFill>
              <a:srgbClr val="0D7C8F"/>
            </a:solidFill>
            <a:prstDash val="solid"/>
          </a:ln>
          <a:effectLst>
            <a:outerShdw blurRad="76200" dist="38100" dir="8100000" algn="bl" rotWithShape="0">
              <a:srgbClr val="000000">
                <a:alpha val="20000"/>
              </a:srgbClr>
            </a:outerShdw>
          </a:effectLst>
        </p:spPr>
      </p:sp>
      <p:sp>
        <p:nvSpPr>
          <p:cNvPr id="8" name="Shape 6"/>
          <p:cNvSpPr/>
          <p:nvPr/>
        </p:nvSpPr>
        <p:spPr>
          <a:xfrm>
            <a:off x="411480" y="2580711"/>
            <a:ext cx="713232" cy="219456"/>
          </a:xfrm>
          <a:prstGeom prst="rect">
            <a:avLst/>
          </a:prstGeom>
          <a:solidFill>
            <a:srgbClr val="0D7C8F"/>
          </a:solidFill>
          <a:ln w="12700">
            <a:solidFill>
              <a:srgbClr val="0D7C8F"/>
            </a:solidFill>
            <a:prstDash val="solid"/>
          </a:ln>
        </p:spPr>
      </p:sp>
      <p:sp>
        <p:nvSpPr>
          <p:cNvPr id="9" name="Text 7"/>
          <p:cNvSpPr/>
          <p:nvPr/>
        </p:nvSpPr>
        <p:spPr>
          <a:xfrm>
            <a:off x="400970" y="2591223"/>
            <a:ext cx="713232" cy="219456"/>
          </a:xfrm>
          <a:prstGeom prst="rect">
            <a:avLst/>
          </a:prstGeom>
          <a:noFill/>
          <a:ln/>
        </p:spPr>
        <p:txBody>
          <a:bodyPr wrap="square" lIns="0" tIns="0" rIns="0" bIns="0" rtlCol="0" anchor="ctr"/>
          <a:lstStyle/>
          <a:p>
            <a:pPr marL="0" indent="0" algn="ctr">
              <a:buNone/>
            </a:pPr>
            <a:r>
              <a:rPr lang="en-US" sz="800" dirty="0">
                <a:solidFill>
                  <a:srgbClr val="FFFFFF"/>
                </a:solidFill>
                <a:latin typeface="Consolas" pitchFamily="34" charset="0"/>
                <a:ea typeface="Consolas" pitchFamily="34" charset="-122"/>
                <a:cs typeface="Consolas" pitchFamily="34" charset="-120"/>
              </a:rPr>
              <a:t>python</a:t>
            </a:r>
            <a:endParaRPr lang="en-US" sz="800" dirty="0"/>
          </a:p>
        </p:txBody>
      </p:sp>
      <p:sp>
        <p:nvSpPr>
          <p:cNvPr id="10" name="Text 8"/>
          <p:cNvSpPr/>
          <p:nvPr/>
        </p:nvSpPr>
        <p:spPr>
          <a:xfrm>
            <a:off x="576072" y="2893391"/>
            <a:ext cx="7991856" cy="1836578"/>
          </a:xfrm>
          <a:prstGeom prst="rect">
            <a:avLst/>
          </a:prstGeom>
          <a:noFill/>
          <a:ln/>
        </p:spPr>
        <p:txBody>
          <a:bodyPr wrap="square" lIns="0" tIns="0" rIns="0" bIns="0" rtlCol="0" anchor="t"/>
          <a:lstStyle/>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 ❌ Example 1 — Missing colon after if </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if x &gt; 5</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    print("x is greater than 5")</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 SyntaxError: expected ':'</a:t>
            </a:r>
            <a:endParaRPr lang="en-US" sz="1100" dirty="0"/>
          </a:p>
          <a:p>
            <a:pPr marL="0" indent="0">
              <a:spcAft>
                <a:spcPts val="300"/>
              </a:spcAft>
              <a:buNone/>
            </a:pP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 ❌ Example 2 — Misspelled keyword</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primt("Hello, World!")</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 NameError (treated as syntax-level mistake)</a:t>
            </a:r>
            <a:endParaRPr lang="en-US" sz="1100" dirty="0"/>
          </a:p>
        </p:txBody>
      </p:sp>
      <p:sp>
        <p:nvSpPr>
          <p:cNvPr id="11" name="Shape 9"/>
          <p:cNvSpPr/>
          <p:nvPr/>
        </p:nvSpPr>
        <p:spPr>
          <a:xfrm>
            <a:off x="0" y="4919472"/>
            <a:ext cx="9144000" cy="224028"/>
          </a:xfrm>
          <a:prstGeom prst="rect">
            <a:avLst/>
          </a:prstGeom>
          <a:solidFill>
            <a:srgbClr val="E0E8EF"/>
          </a:solidFill>
          <a:ln w="12700">
            <a:solidFill>
              <a:srgbClr val="E0E8EF"/>
            </a:solidFill>
            <a:prstDash val="solid"/>
          </a:ln>
        </p:spPr>
      </p:sp>
      <p:sp>
        <p:nvSpPr>
          <p:cNvPr id="12" name="Text 10"/>
          <p:cNvSpPr/>
          <p:nvPr/>
        </p:nvSpPr>
        <p:spPr>
          <a:xfrm>
            <a:off x="274320" y="4919472"/>
            <a:ext cx="7772400" cy="224028"/>
          </a:xfrm>
          <a:prstGeom prst="rect">
            <a:avLst/>
          </a:prstGeom>
          <a:noFill/>
          <a:ln/>
        </p:spPr>
        <p:txBody>
          <a:bodyPr wrap="square" lIns="0" tIns="0" rIns="0" bIns="0" rtlCol="0" anchor="ctr"/>
          <a:lstStyle/>
          <a:p>
            <a:pPr marL="0" indent="0">
              <a:buNone/>
            </a:pPr>
            <a:r>
              <a:rPr lang="en-US" sz="800" dirty="0">
                <a:solidFill>
                  <a:srgbClr val="4A5568"/>
                </a:solidFill>
                <a:latin typeface="Calibri" pitchFamily="34" charset="0"/>
                <a:ea typeface="Calibri" pitchFamily="34" charset="-122"/>
                <a:cs typeface="Calibri" pitchFamily="34" charset="-120"/>
              </a:rPr>
              <a:t>File Handling, Packaging &amp; Debugging  |  Prof. Python  |  University Course</a:t>
            </a:r>
            <a:endParaRPr lang="en-US" sz="800" dirty="0"/>
          </a:p>
        </p:txBody>
      </p:sp>
      <p:sp>
        <p:nvSpPr>
          <p:cNvPr id="13" name="Text 11"/>
          <p:cNvSpPr/>
          <p:nvPr/>
        </p:nvSpPr>
        <p:spPr>
          <a:xfrm>
            <a:off x="8046720" y="4919472"/>
            <a:ext cx="1005840" cy="224028"/>
          </a:xfrm>
          <a:prstGeom prst="rect">
            <a:avLst/>
          </a:prstGeom>
          <a:noFill/>
          <a:ln/>
        </p:spPr>
        <p:txBody>
          <a:bodyPr wrap="square" lIns="0" tIns="0" rIns="0" bIns="0" rtlCol="0" anchor="ctr"/>
          <a:lstStyle/>
          <a:p>
            <a:pPr marL="0" indent="0" algn="r">
              <a:buNone/>
            </a:pPr>
            <a:r>
              <a:rPr lang="en-US" sz="800" b="1" dirty="0">
                <a:solidFill>
                  <a:srgbClr val="0D7C8F"/>
                </a:solidFill>
                <a:latin typeface="Calibri" pitchFamily="34" charset="0"/>
                <a:ea typeface="Calibri" pitchFamily="34" charset="-122"/>
                <a:cs typeface="Calibri" pitchFamily="34" charset="-120"/>
              </a:rPr>
              <a:t>12 / 15</a:t>
            </a:r>
            <a:endParaRPr lang="en-US" sz="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4F7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A2B4A"/>
          </a:solidFill>
          <a:ln w="12700">
            <a:solidFill>
              <a:srgbClr val="1A2B4A"/>
            </a:solidFill>
            <a:prstDash val="solid"/>
          </a:ln>
        </p:spPr>
      </p:sp>
      <p:sp>
        <p:nvSpPr>
          <p:cNvPr id="3" name="Text 1"/>
          <p:cNvSpPr/>
          <p:nvPr/>
        </p:nvSpPr>
        <p:spPr>
          <a:xfrm>
            <a:off x="320040" y="0"/>
            <a:ext cx="77724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Runtime Errors in Python</a:t>
            </a:r>
            <a:endParaRPr lang="en-US" sz="2200" dirty="0"/>
          </a:p>
        </p:txBody>
      </p:sp>
      <p:sp>
        <p:nvSpPr>
          <p:cNvPr id="4" name="Text 2"/>
          <p:cNvSpPr/>
          <p:nvPr/>
        </p:nvSpPr>
        <p:spPr>
          <a:xfrm>
            <a:off x="7132320" y="0"/>
            <a:ext cx="1920240" cy="777240"/>
          </a:xfrm>
          <a:prstGeom prst="rect">
            <a:avLst/>
          </a:prstGeom>
          <a:noFill/>
          <a:ln/>
        </p:spPr>
        <p:txBody>
          <a:bodyPr wrap="square" lIns="0" tIns="0" rIns="0" bIns="0" rtlCol="0" anchor="ctr"/>
          <a:lstStyle/>
          <a:p>
            <a:pPr marL="0" indent="0" algn="r">
              <a:buNone/>
            </a:pPr>
            <a:r>
              <a:rPr lang="en-US" sz="900" dirty="0">
                <a:solidFill>
                  <a:srgbClr val="88BBCC"/>
                </a:solidFill>
                <a:latin typeface="Calibri" pitchFamily="34" charset="0"/>
                <a:ea typeface="Calibri" pitchFamily="34" charset="-122"/>
                <a:cs typeface="Calibri" pitchFamily="34" charset="-120"/>
              </a:rPr>
              <a:t>Unit 3 · Module 1</a:t>
            </a:r>
            <a:endParaRPr lang="en-US" sz="900" dirty="0"/>
          </a:p>
        </p:txBody>
      </p:sp>
      <p:sp>
        <p:nvSpPr>
          <p:cNvPr id="5" name="Shape 3"/>
          <p:cNvSpPr/>
          <p:nvPr/>
        </p:nvSpPr>
        <p:spPr>
          <a:xfrm>
            <a:off x="0" y="777240"/>
            <a:ext cx="9144000" cy="64008"/>
          </a:xfrm>
          <a:prstGeom prst="rect">
            <a:avLst/>
          </a:prstGeom>
          <a:solidFill>
            <a:srgbClr val="0D7C8F"/>
          </a:solidFill>
          <a:ln w="12700">
            <a:solidFill>
              <a:srgbClr val="0D7C8F"/>
            </a:solidFill>
            <a:prstDash val="solid"/>
          </a:ln>
        </p:spPr>
      </p:sp>
      <p:sp>
        <p:nvSpPr>
          <p:cNvPr id="6" name="Text 4"/>
          <p:cNvSpPr/>
          <p:nvPr/>
        </p:nvSpPr>
        <p:spPr>
          <a:xfrm>
            <a:off x="411480" y="960120"/>
            <a:ext cx="8321040" cy="2103120"/>
          </a:xfrm>
          <a:prstGeom prst="rect">
            <a:avLst/>
          </a:prstGeom>
          <a:noFill/>
          <a:ln/>
        </p:spPr>
        <p:txBody>
          <a:bodyPr wrap="square" rtlCol="0" anchor="t"/>
          <a:lstStyle/>
          <a:p>
            <a:pPr marL="342900" indent="-342900">
              <a:spcAft>
                <a:spcPts val="800"/>
              </a:spcAft>
              <a:buSzPct val="100000"/>
              <a:buChar char="•"/>
            </a:pPr>
            <a:r>
              <a:rPr lang="en-US" sz="1350" dirty="0">
                <a:solidFill>
                  <a:srgbClr val="2D3748"/>
                </a:solidFill>
                <a:latin typeface="Calibri" pitchFamily="34" charset="0"/>
                <a:ea typeface="Calibri" pitchFamily="34" charset="-122"/>
                <a:cs typeface="Calibri" pitchFamily="34" charset="-120"/>
              </a:rPr>
              <a:t>A Runtime Error occurs while the program is executing — after syntax has been validated</a:t>
            </a:r>
            <a:endParaRPr lang="en-US" sz="1350" dirty="0"/>
          </a:p>
          <a:p>
            <a:pPr marL="342900" indent="-342900">
              <a:spcAft>
                <a:spcPts val="800"/>
              </a:spcAft>
              <a:buSzPct val="100000"/>
              <a:buChar char="•"/>
            </a:pPr>
            <a:r>
              <a:rPr lang="en-US" sz="1350" dirty="0">
                <a:solidFill>
                  <a:srgbClr val="2D3748"/>
                </a:solidFill>
                <a:latin typeface="Calibri" pitchFamily="34" charset="0"/>
                <a:ea typeface="Calibri" pitchFamily="34" charset="-122"/>
                <a:cs typeface="Calibri" pitchFamily="34" charset="-120"/>
              </a:rPr>
              <a:t>Program starts successfully, then crashes mid-execution</a:t>
            </a:r>
            <a:endParaRPr lang="en-US" sz="1350" dirty="0"/>
          </a:p>
          <a:p>
            <a:pPr marL="342900" indent="-342900">
              <a:spcAft>
                <a:spcPts val="800"/>
              </a:spcAft>
              <a:buSzPct val="100000"/>
              <a:buChar char="•"/>
            </a:pPr>
            <a:r>
              <a:rPr lang="en-US" sz="1350" dirty="0">
                <a:solidFill>
                  <a:srgbClr val="2D3748"/>
                </a:solidFill>
                <a:latin typeface="Calibri" pitchFamily="34" charset="0"/>
                <a:ea typeface="Calibri" pitchFamily="34" charset="-122"/>
                <a:cs typeface="Calibri" pitchFamily="34" charset="-120"/>
              </a:rPr>
              <a:t>Raises an Exception (e.g. ZeroDivisionError, FileNotFoundError, TypeError)</a:t>
            </a:r>
            <a:endParaRPr lang="en-US" sz="1350" dirty="0"/>
          </a:p>
          <a:p>
            <a:pPr marL="342900" indent="-342900">
              <a:spcAft>
                <a:spcPts val="800"/>
              </a:spcAft>
              <a:buSzPct val="100000"/>
              <a:buChar char="•"/>
            </a:pPr>
            <a:r>
              <a:rPr lang="en-US" sz="1350" dirty="0">
                <a:solidFill>
                  <a:srgbClr val="2D3748"/>
                </a:solidFill>
                <a:latin typeface="Calibri" pitchFamily="34" charset="0"/>
                <a:ea typeface="Calibri" pitchFamily="34" charset="-122"/>
                <a:cs typeface="Calibri" pitchFamily="34" charset="-120"/>
              </a:rPr>
              <a:t>Can be handled gracefully using try / except blocks</a:t>
            </a:r>
            <a:endParaRPr lang="en-US" sz="1350" dirty="0"/>
          </a:p>
          <a:p>
            <a:pPr marL="342900" indent="-342900">
              <a:spcAft>
                <a:spcPts val="800"/>
              </a:spcAft>
              <a:buSzPct val="100000"/>
              <a:buChar char="•"/>
            </a:pPr>
            <a:r>
              <a:rPr lang="en-US" sz="1350" dirty="0">
                <a:solidFill>
                  <a:srgbClr val="2D3748"/>
                </a:solidFill>
                <a:latin typeface="Calibri" pitchFamily="34" charset="0"/>
                <a:ea typeface="Calibri" pitchFamily="34" charset="-122"/>
                <a:cs typeface="Calibri" pitchFamily="34" charset="-120"/>
              </a:rPr>
              <a:t>Unlike Syntax Errors, Runtime Errors depend on program state and input data</a:t>
            </a:r>
            <a:endParaRPr lang="en-US" sz="1350" dirty="0"/>
          </a:p>
        </p:txBody>
      </p:sp>
      <p:sp>
        <p:nvSpPr>
          <p:cNvPr id="7" name="Shape 5"/>
          <p:cNvSpPr/>
          <p:nvPr/>
        </p:nvSpPr>
        <p:spPr>
          <a:xfrm>
            <a:off x="411480" y="2507139"/>
            <a:ext cx="8321040" cy="2221988"/>
          </a:xfrm>
          <a:prstGeom prst="rect">
            <a:avLst/>
          </a:prstGeom>
          <a:solidFill>
            <a:srgbClr val="1C2B3A"/>
          </a:solidFill>
          <a:ln w="12700">
            <a:solidFill>
              <a:srgbClr val="0D7C8F"/>
            </a:solidFill>
            <a:prstDash val="solid"/>
          </a:ln>
          <a:effectLst>
            <a:outerShdw blurRad="76200" dist="38100" dir="8100000" algn="bl" rotWithShape="0">
              <a:srgbClr val="000000">
                <a:alpha val="20000"/>
              </a:srgbClr>
            </a:outerShdw>
          </a:effectLst>
        </p:spPr>
      </p:sp>
      <p:sp>
        <p:nvSpPr>
          <p:cNvPr id="8" name="Shape 6"/>
          <p:cNvSpPr/>
          <p:nvPr/>
        </p:nvSpPr>
        <p:spPr>
          <a:xfrm>
            <a:off x="411480" y="2517651"/>
            <a:ext cx="713232" cy="219456"/>
          </a:xfrm>
          <a:prstGeom prst="rect">
            <a:avLst/>
          </a:prstGeom>
          <a:solidFill>
            <a:srgbClr val="0D7C8F"/>
          </a:solidFill>
          <a:ln w="12700">
            <a:solidFill>
              <a:srgbClr val="0D7C8F"/>
            </a:solidFill>
            <a:prstDash val="solid"/>
          </a:ln>
        </p:spPr>
      </p:sp>
      <p:sp>
        <p:nvSpPr>
          <p:cNvPr id="9" name="Text 7"/>
          <p:cNvSpPr/>
          <p:nvPr/>
        </p:nvSpPr>
        <p:spPr>
          <a:xfrm>
            <a:off x="400970" y="2507135"/>
            <a:ext cx="713232" cy="219456"/>
          </a:xfrm>
          <a:prstGeom prst="rect">
            <a:avLst/>
          </a:prstGeom>
          <a:noFill/>
          <a:ln/>
        </p:spPr>
        <p:txBody>
          <a:bodyPr wrap="square" lIns="0" tIns="0" rIns="0" bIns="0" rtlCol="0" anchor="ctr"/>
          <a:lstStyle/>
          <a:p>
            <a:pPr marL="0" indent="0" algn="ctr">
              <a:buNone/>
            </a:pPr>
            <a:r>
              <a:rPr lang="en-US" sz="800" dirty="0">
                <a:solidFill>
                  <a:srgbClr val="FFFFFF"/>
                </a:solidFill>
                <a:latin typeface="Consolas" pitchFamily="34" charset="0"/>
                <a:ea typeface="Consolas" pitchFamily="34" charset="-122"/>
                <a:cs typeface="Consolas" pitchFamily="34" charset="-120"/>
              </a:rPr>
              <a:t>python</a:t>
            </a:r>
            <a:endParaRPr lang="en-US" sz="800" dirty="0"/>
          </a:p>
        </p:txBody>
      </p:sp>
      <p:sp>
        <p:nvSpPr>
          <p:cNvPr id="10" name="Text 8"/>
          <p:cNvSpPr/>
          <p:nvPr/>
        </p:nvSpPr>
        <p:spPr>
          <a:xfrm>
            <a:off x="576072" y="2798805"/>
            <a:ext cx="7991856" cy="1527048"/>
          </a:xfrm>
          <a:prstGeom prst="rect">
            <a:avLst/>
          </a:prstGeom>
          <a:noFill/>
          <a:ln/>
        </p:spPr>
        <p:txBody>
          <a:bodyPr wrap="square" lIns="0" tIns="0" rIns="0" bIns="0" rtlCol="0" anchor="t"/>
          <a:lstStyle/>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 ❌ Example 1 — Division by zero</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x = 10</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y = 0</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print(x / y)        # ZeroDivisionError: division by zero</a:t>
            </a:r>
            <a:endParaRPr lang="en-US" sz="1100" dirty="0"/>
          </a:p>
          <a:p>
            <a:pPr marL="0" indent="0">
              <a:spcAft>
                <a:spcPts val="300"/>
              </a:spcAft>
              <a:buNone/>
            </a:pP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 ❌ Example 2 — File not found</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with open("missing.txt", "r") as f:</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    data = f.read()  # FileNotFoundError</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print("Cannot divide by zero!")</a:t>
            </a:r>
            <a:endParaRPr lang="en-US" sz="1100" dirty="0"/>
          </a:p>
        </p:txBody>
      </p:sp>
      <p:sp>
        <p:nvSpPr>
          <p:cNvPr id="11" name="Shape 9"/>
          <p:cNvSpPr/>
          <p:nvPr/>
        </p:nvSpPr>
        <p:spPr>
          <a:xfrm>
            <a:off x="0" y="4919472"/>
            <a:ext cx="9144000" cy="224028"/>
          </a:xfrm>
          <a:prstGeom prst="rect">
            <a:avLst/>
          </a:prstGeom>
          <a:solidFill>
            <a:srgbClr val="E0E8EF"/>
          </a:solidFill>
          <a:ln w="12700">
            <a:solidFill>
              <a:srgbClr val="E0E8EF"/>
            </a:solidFill>
            <a:prstDash val="solid"/>
          </a:ln>
        </p:spPr>
      </p:sp>
      <p:sp>
        <p:nvSpPr>
          <p:cNvPr id="12" name="Text 10"/>
          <p:cNvSpPr/>
          <p:nvPr/>
        </p:nvSpPr>
        <p:spPr>
          <a:xfrm>
            <a:off x="274320" y="4919472"/>
            <a:ext cx="7772400" cy="224028"/>
          </a:xfrm>
          <a:prstGeom prst="rect">
            <a:avLst/>
          </a:prstGeom>
          <a:noFill/>
          <a:ln/>
        </p:spPr>
        <p:txBody>
          <a:bodyPr wrap="square" lIns="0" tIns="0" rIns="0" bIns="0" rtlCol="0" anchor="ctr"/>
          <a:lstStyle/>
          <a:p>
            <a:pPr marL="0" indent="0">
              <a:buNone/>
            </a:pPr>
            <a:r>
              <a:rPr lang="en-US" sz="800" dirty="0">
                <a:solidFill>
                  <a:srgbClr val="4A5568"/>
                </a:solidFill>
                <a:latin typeface="Calibri" pitchFamily="34" charset="0"/>
                <a:ea typeface="Calibri" pitchFamily="34" charset="-122"/>
                <a:cs typeface="Calibri" pitchFamily="34" charset="-120"/>
              </a:rPr>
              <a:t>File Handling, Packaging &amp; Debugging  |  Prof. Python  |  University Course</a:t>
            </a:r>
            <a:endParaRPr lang="en-US" sz="800" dirty="0"/>
          </a:p>
        </p:txBody>
      </p:sp>
      <p:sp>
        <p:nvSpPr>
          <p:cNvPr id="13" name="Text 11"/>
          <p:cNvSpPr/>
          <p:nvPr/>
        </p:nvSpPr>
        <p:spPr>
          <a:xfrm>
            <a:off x="8046720" y="4919472"/>
            <a:ext cx="1005840" cy="224028"/>
          </a:xfrm>
          <a:prstGeom prst="rect">
            <a:avLst/>
          </a:prstGeom>
          <a:noFill/>
          <a:ln/>
        </p:spPr>
        <p:txBody>
          <a:bodyPr wrap="square" lIns="0" tIns="0" rIns="0" bIns="0" rtlCol="0" anchor="ctr"/>
          <a:lstStyle/>
          <a:p>
            <a:pPr marL="0" indent="0" algn="r">
              <a:buNone/>
            </a:pPr>
            <a:r>
              <a:rPr lang="en-US" sz="800" b="1" dirty="0">
                <a:solidFill>
                  <a:srgbClr val="0D7C8F"/>
                </a:solidFill>
                <a:latin typeface="Calibri" pitchFamily="34" charset="0"/>
                <a:ea typeface="Calibri" pitchFamily="34" charset="-122"/>
                <a:cs typeface="Calibri" pitchFamily="34" charset="-120"/>
              </a:rPr>
              <a:t>13 / 15</a:t>
            </a:r>
            <a:endParaRPr lang="en-US" sz="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5">
    <p:bg>
      <p:bgPr>
        <a:solidFill>
          <a:srgbClr val="F4F7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A2B4A"/>
          </a:solidFill>
          <a:ln w="12700">
            <a:solidFill>
              <a:srgbClr val="1A2B4A"/>
            </a:solidFill>
            <a:prstDash val="solid"/>
          </a:ln>
        </p:spPr>
      </p:sp>
      <p:sp>
        <p:nvSpPr>
          <p:cNvPr id="3" name="Text 1"/>
          <p:cNvSpPr/>
          <p:nvPr/>
        </p:nvSpPr>
        <p:spPr>
          <a:xfrm>
            <a:off x="320040" y="0"/>
            <a:ext cx="77724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Practice Questions</a:t>
            </a:r>
            <a:endParaRPr lang="en-US" sz="2200" dirty="0"/>
          </a:p>
        </p:txBody>
      </p:sp>
      <p:sp>
        <p:nvSpPr>
          <p:cNvPr id="4" name="Text 2"/>
          <p:cNvSpPr/>
          <p:nvPr/>
        </p:nvSpPr>
        <p:spPr>
          <a:xfrm>
            <a:off x="7132320" y="0"/>
            <a:ext cx="1920240" cy="777240"/>
          </a:xfrm>
          <a:prstGeom prst="rect">
            <a:avLst/>
          </a:prstGeom>
          <a:noFill/>
          <a:ln/>
        </p:spPr>
        <p:txBody>
          <a:bodyPr wrap="square" lIns="0" tIns="0" rIns="0" bIns="0" rtlCol="0" anchor="ctr"/>
          <a:lstStyle/>
          <a:p>
            <a:pPr marL="0" indent="0" algn="r">
              <a:buNone/>
            </a:pPr>
            <a:r>
              <a:rPr lang="en-US" sz="900" dirty="0">
                <a:solidFill>
                  <a:srgbClr val="88BBCC"/>
                </a:solidFill>
                <a:latin typeface="Calibri" pitchFamily="34" charset="0"/>
                <a:ea typeface="Calibri" pitchFamily="34" charset="-122"/>
                <a:cs typeface="Calibri" pitchFamily="34" charset="-120"/>
              </a:rPr>
              <a:t>Unit 3 · Module 1</a:t>
            </a:r>
            <a:endParaRPr lang="en-US" sz="900" dirty="0"/>
          </a:p>
        </p:txBody>
      </p:sp>
      <p:sp>
        <p:nvSpPr>
          <p:cNvPr id="5" name="Shape 3"/>
          <p:cNvSpPr/>
          <p:nvPr/>
        </p:nvSpPr>
        <p:spPr>
          <a:xfrm>
            <a:off x="0" y="777240"/>
            <a:ext cx="9144000" cy="64008"/>
          </a:xfrm>
          <a:prstGeom prst="rect">
            <a:avLst/>
          </a:prstGeom>
          <a:solidFill>
            <a:srgbClr val="0D7C8F"/>
          </a:solidFill>
          <a:ln w="12700">
            <a:solidFill>
              <a:srgbClr val="0D7C8F"/>
            </a:solidFill>
            <a:prstDash val="solid"/>
          </a:ln>
        </p:spPr>
      </p:sp>
      <p:sp>
        <p:nvSpPr>
          <p:cNvPr id="6" name="Shape 4"/>
          <p:cNvSpPr/>
          <p:nvPr/>
        </p:nvSpPr>
        <p:spPr>
          <a:xfrm>
            <a:off x="274320" y="969264"/>
            <a:ext cx="8595360" cy="694944"/>
          </a:xfrm>
          <a:prstGeom prst="rect">
            <a:avLst/>
          </a:prstGeom>
          <a:solidFill>
            <a:srgbClr val="FFFFFF"/>
          </a:solidFill>
          <a:ln w="12700">
            <a:solidFill>
              <a:srgbClr val="E0E8EF"/>
            </a:solidFill>
            <a:prstDash val="solid"/>
          </a:ln>
          <a:effectLst>
            <a:outerShdw blurRad="63500" dist="25400" dir="8100000" algn="bl" rotWithShape="0">
              <a:srgbClr val="000000">
                <a:alpha val="9000"/>
              </a:srgbClr>
            </a:outerShdw>
          </a:effectLst>
        </p:spPr>
      </p:sp>
      <p:sp>
        <p:nvSpPr>
          <p:cNvPr id="7" name="Shape 5"/>
          <p:cNvSpPr/>
          <p:nvPr/>
        </p:nvSpPr>
        <p:spPr>
          <a:xfrm>
            <a:off x="274320" y="969264"/>
            <a:ext cx="566928" cy="694944"/>
          </a:xfrm>
          <a:prstGeom prst="rect">
            <a:avLst/>
          </a:prstGeom>
          <a:solidFill>
            <a:srgbClr val="0D7C8F"/>
          </a:solidFill>
          <a:ln w="12700">
            <a:solidFill>
              <a:srgbClr val="0D7C8F"/>
            </a:solidFill>
            <a:prstDash val="solid"/>
          </a:ln>
        </p:spPr>
      </p:sp>
      <p:sp>
        <p:nvSpPr>
          <p:cNvPr id="8" name="Text 6"/>
          <p:cNvSpPr/>
          <p:nvPr/>
        </p:nvSpPr>
        <p:spPr>
          <a:xfrm>
            <a:off x="274320" y="969264"/>
            <a:ext cx="566928" cy="694944"/>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Q1</a:t>
            </a:r>
            <a:endParaRPr lang="en-US" sz="1200" dirty="0"/>
          </a:p>
        </p:txBody>
      </p:sp>
      <p:sp>
        <p:nvSpPr>
          <p:cNvPr id="9" name="Text 7"/>
          <p:cNvSpPr/>
          <p:nvPr/>
        </p:nvSpPr>
        <p:spPr>
          <a:xfrm>
            <a:off x="960120" y="1005840"/>
            <a:ext cx="7790688" cy="621792"/>
          </a:xfrm>
          <a:prstGeom prst="rect">
            <a:avLst/>
          </a:prstGeom>
          <a:noFill/>
          <a:ln/>
        </p:spPr>
        <p:txBody>
          <a:bodyPr wrap="square" lIns="0" tIns="0" rIns="0" bIns="0" rtlCol="0" anchor="ctr"/>
          <a:lstStyle/>
          <a:p>
            <a:pPr marL="0" indent="0">
              <a:buNone/>
            </a:pPr>
            <a:r>
              <a:rPr lang="en-US" sz="1200" dirty="0">
                <a:solidFill>
                  <a:srgbClr val="2D3748"/>
                </a:solidFill>
                <a:latin typeface="Calibri" pitchFamily="34" charset="0"/>
                <a:ea typeface="Calibri" pitchFamily="34" charset="-122"/>
                <a:cs typeface="Calibri" pitchFamily="34" charset="-120"/>
              </a:rPr>
              <a:t>What is the difference between opening a file in 'w' mode and 'a' mode? When would you use each?</a:t>
            </a:r>
            <a:endParaRPr lang="en-US" sz="1200" dirty="0"/>
          </a:p>
        </p:txBody>
      </p:sp>
      <p:sp>
        <p:nvSpPr>
          <p:cNvPr id="10" name="Shape 8"/>
          <p:cNvSpPr/>
          <p:nvPr/>
        </p:nvSpPr>
        <p:spPr>
          <a:xfrm>
            <a:off x="274320" y="1746504"/>
            <a:ext cx="8595360" cy="694944"/>
          </a:xfrm>
          <a:prstGeom prst="rect">
            <a:avLst/>
          </a:prstGeom>
          <a:solidFill>
            <a:srgbClr val="FFFFFF"/>
          </a:solidFill>
          <a:ln w="12700">
            <a:solidFill>
              <a:srgbClr val="E0E8EF"/>
            </a:solidFill>
            <a:prstDash val="solid"/>
          </a:ln>
          <a:effectLst>
            <a:outerShdw blurRad="63500" dist="25400" dir="8100000" algn="bl" rotWithShape="0">
              <a:srgbClr val="000000">
                <a:alpha val="9000"/>
              </a:srgbClr>
            </a:outerShdw>
          </a:effectLst>
        </p:spPr>
      </p:sp>
      <p:sp>
        <p:nvSpPr>
          <p:cNvPr id="11" name="Shape 9"/>
          <p:cNvSpPr/>
          <p:nvPr/>
        </p:nvSpPr>
        <p:spPr>
          <a:xfrm>
            <a:off x="274320" y="1746504"/>
            <a:ext cx="566928" cy="694944"/>
          </a:xfrm>
          <a:prstGeom prst="rect">
            <a:avLst/>
          </a:prstGeom>
          <a:solidFill>
            <a:srgbClr val="0D7C8F"/>
          </a:solidFill>
          <a:ln w="12700">
            <a:solidFill>
              <a:srgbClr val="0D7C8F"/>
            </a:solidFill>
            <a:prstDash val="solid"/>
          </a:ln>
        </p:spPr>
      </p:sp>
      <p:sp>
        <p:nvSpPr>
          <p:cNvPr id="12" name="Text 10"/>
          <p:cNvSpPr/>
          <p:nvPr/>
        </p:nvSpPr>
        <p:spPr>
          <a:xfrm>
            <a:off x="274320" y="1746504"/>
            <a:ext cx="566928" cy="694944"/>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Q2</a:t>
            </a:r>
            <a:endParaRPr lang="en-US" sz="1200" dirty="0"/>
          </a:p>
        </p:txBody>
      </p:sp>
      <p:sp>
        <p:nvSpPr>
          <p:cNvPr id="13" name="Text 11"/>
          <p:cNvSpPr/>
          <p:nvPr/>
        </p:nvSpPr>
        <p:spPr>
          <a:xfrm>
            <a:off x="960120" y="1783080"/>
            <a:ext cx="7790688" cy="621792"/>
          </a:xfrm>
          <a:prstGeom prst="rect">
            <a:avLst/>
          </a:prstGeom>
          <a:noFill/>
          <a:ln/>
        </p:spPr>
        <p:txBody>
          <a:bodyPr wrap="square" lIns="0" tIns="0" rIns="0" bIns="0" rtlCol="0" anchor="ctr"/>
          <a:lstStyle/>
          <a:p>
            <a:pPr marL="0" indent="0">
              <a:buNone/>
            </a:pPr>
            <a:r>
              <a:rPr lang="en-US" sz="1200" dirty="0">
                <a:solidFill>
                  <a:srgbClr val="2D3748"/>
                </a:solidFill>
                <a:latin typeface="Calibri" pitchFamily="34" charset="0"/>
                <a:ea typeface="Calibri" pitchFamily="34" charset="-122"/>
                <a:cs typeface="Calibri" pitchFamily="34" charset="-120"/>
              </a:rPr>
              <a:t>Write a Python program that opens a file called 'data.txt' and prints each line without the trailing newline character.</a:t>
            </a:r>
            <a:endParaRPr lang="en-US" sz="1200" dirty="0"/>
          </a:p>
        </p:txBody>
      </p:sp>
      <p:sp>
        <p:nvSpPr>
          <p:cNvPr id="14" name="Shape 12"/>
          <p:cNvSpPr/>
          <p:nvPr/>
        </p:nvSpPr>
        <p:spPr>
          <a:xfrm>
            <a:off x="274320" y="2523744"/>
            <a:ext cx="8595360" cy="694944"/>
          </a:xfrm>
          <a:prstGeom prst="rect">
            <a:avLst/>
          </a:prstGeom>
          <a:solidFill>
            <a:srgbClr val="FFFFFF"/>
          </a:solidFill>
          <a:ln w="12700">
            <a:solidFill>
              <a:srgbClr val="E0E8EF"/>
            </a:solidFill>
            <a:prstDash val="solid"/>
          </a:ln>
          <a:effectLst>
            <a:outerShdw blurRad="63500" dist="25400" dir="8100000" algn="bl" rotWithShape="0">
              <a:srgbClr val="000000">
                <a:alpha val="9000"/>
              </a:srgbClr>
            </a:outerShdw>
          </a:effectLst>
        </p:spPr>
      </p:sp>
      <p:sp>
        <p:nvSpPr>
          <p:cNvPr id="15" name="Shape 13"/>
          <p:cNvSpPr/>
          <p:nvPr/>
        </p:nvSpPr>
        <p:spPr>
          <a:xfrm>
            <a:off x="274320" y="2523744"/>
            <a:ext cx="566928" cy="694944"/>
          </a:xfrm>
          <a:prstGeom prst="rect">
            <a:avLst/>
          </a:prstGeom>
          <a:solidFill>
            <a:srgbClr val="1A2B4A"/>
          </a:solidFill>
          <a:ln w="12700">
            <a:solidFill>
              <a:srgbClr val="1A2B4A"/>
            </a:solidFill>
            <a:prstDash val="solid"/>
          </a:ln>
        </p:spPr>
      </p:sp>
      <p:sp>
        <p:nvSpPr>
          <p:cNvPr id="16" name="Text 14"/>
          <p:cNvSpPr/>
          <p:nvPr/>
        </p:nvSpPr>
        <p:spPr>
          <a:xfrm>
            <a:off x="274320" y="2523744"/>
            <a:ext cx="566928" cy="694944"/>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Q3</a:t>
            </a:r>
            <a:endParaRPr lang="en-US" sz="1200" dirty="0"/>
          </a:p>
        </p:txBody>
      </p:sp>
      <p:sp>
        <p:nvSpPr>
          <p:cNvPr id="17" name="Text 15"/>
          <p:cNvSpPr/>
          <p:nvPr/>
        </p:nvSpPr>
        <p:spPr>
          <a:xfrm>
            <a:off x="960120" y="2560320"/>
            <a:ext cx="7790688" cy="621792"/>
          </a:xfrm>
          <a:prstGeom prst="rect">
            <a:avLst/>
          </a:prstGeom>
          <a:noFill/>
          <a:ln/>
        </p:spPr>
        <p:txBody>
          <a:bodyPr wrap="square" lIns="0" tIns="0" rIns="0" bIns="0" rtlCol="0" anchor="ctr"/>
          <a:lstStyle/>
          <a:p>
            <a:pPr marL="0" indent="0">
              <a:buNone/>
            </a:pPr>
            <a:r>
              <a:rPr lang="en-US" sz="1200" dirty="0">
                <a:solidFill>
                  <a:srgbClr val="2D3748"/>
                </a:solidFill>
                <a:latin typeface="Calibri" pitchFamily="34" charset="0"/>
                <a:ea typeface="Calibri" pitchFamily="34" charset="-122"/>
                <a:cs typeface="Calibri" pitchFamily="34" charset="-120"/>
              </a:rPr>
              <a:t>Identify and fix the Syntax Error in the following code:</a:t>
            </a:r>
            <a:endParaRPr lang="en-US" sz="1200" dirty="0"/>
          </a:p>
          <a:p>
            <a:pPr marL="0" indent="0">
              <a:buNone/>
            </a:pPr>
            <a:r>
              <a:rPr lang="en-US" sz="1200" dirty="0">
                <a:solidFill>
                  <a:srgbClr val="2D3748"/>
                </a:solidFill>
                <a:latin typeface="Calibri" pitchFamily="34" charset="0"/>
                <a:ea typeface="Calibri" pitchFamily="34" charset="-122"/>
                <a:cs typeface="Calibri" pitchFamily="34" charset="-120"/>
              </a:rPr>
              <a:t>  for i in range(5)</a:t>
            </a:r>
            <a:endParaRPr lang="en-US" sz="1200" dirty="0"/>
          </a:p>
          <a:p>
            <a:pPr marL="0" indent="0">
              <a:buNone/>
            </a:pPr>
            <a:r>
              <a:rPr lang="en-US" sz="1200" dirty="0">
                <a:solidFill>
                  <a:srgbClr val="2D3748"/>
                </a:solidFill>
                <a:latin typeface="Calibri" pitchFamily="34" charset="0"/>
                <a:ea typeface="Calibri" pitchFamily="34" charset="-122"/>
                <a:cs typeface="Calibri" pitchFamily="34" charset="-120"/>
              </a:rPr>
              <a:t>      print(i)</a:t>
            </a:r>
            <a:endParaRPr lang="en-US" sz="1200" dirty="0"/>
          </a:p>
        </p:txBody>
      </p:sp>
      <p:sp>
        <p:nvSpPr>
          <p:cNvPr id="18" name="Shape 16"/>
          <p:cNvSpPr/>
          <p:nvPr/>
        </p:nvSpPr>
        <p:spPr>
          <a:xfrm>
            <a:off x="274320" y="3300984"/>
            <a:ext cx="8595360" cy="694944"/>
          </a:xfrm>
          <a:prstGeom prst="rect">
            <a:avLst/>
          </a:prstGeom>
          <a:solidFill>
            <a:srgbClr val="FFFFFF"/>
          </a:solidFill>
          <a:ln w="12700">
            <a:solidFill>
              <a:srgbClr val="E0E8EF"/>
            </a:solidFill>
            <a:prstDash val="solid"/>
          </a:ln>
          <a:effectLst>
            <a:outerShdw blurRad="63500" dist="25400" dir="8100000" algn="bl" rotWithShape="0">
              <a:srgbClr val="000000">
                <a:alpha val="9000"/>
              </a:srgbClr>
            </a:outerShdw>
          </a:effectLst>
        </p:spPr>
      </p:sp>
      <p:sp>
        <p:nvSpPr>
          <p:cNvPr id="19" name="Shape 17"/>
          <p:cNvSpPr/>
          <p:nvPr/>
        </p:nvSpPr>
        <p:spPr>
          <a:xfrm>
            <a:off x="274320" y="3300984"/>
            <a:ext cx="566928" cy="694944"/>
          </a:xfrm>
          <a:prstGeom prst="rect">
            <a:avLst/>
          </a:prstGeom>
          <a:solidFill>
            <a:srgbClr val="1A2B4A"/>
          </a:solidFill>
          <a:ln w="12700">
            <a:solidFill>
              <a:srgbClr val="1A2B4A"/>
            </a:solidFill>
            <a:prstDash val="solid"/>
          </a:ln>
        </p:spPr>
      </p:sp>
      <p:sp>
        <p:nvSpPr>
          <p:cNvPr id="20" name="Text 18"/>
          <p:cNvSpPr/>
          <p:nvPr/>
        </p:nvSpPr>
        <p:spPr>
          <a:xfrm>
            <a:off x="274320" y="3300984"/>
            <a:ext cx="566928" cy="694944"/>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Q4</a:t>
            </a:r>
            <a:endParaRPr lang="en-US" sz="1200" dirty="0"/>
          </a:p>
        </p:txBody>
      </p:sp>
      <p:sp>
        <p:nvSpPr>
          <p:cNvPr id="21" name="Text 19"/>
          <p:cNvSpPr/>
          <p:nvPr/>
        </p:nvSpPr>
        <p:spPr>
          <a:xfrm>
            <a:off x="960120" y="3337560"/>
            <a:ext cx="7790688" cy="621792"/>
          </a:xfrm>
          <a:prstGeom prst="rect">
            <a:avLst/>
          </a:prstGeom>
          <a:noFill/>
          <a:ln/>
        </p:spPr>
        <p:txBody>
          <a:bodyPr wrap="square" lIns="0" tIns="0" rIns="0" bIns="0" rtlCol="0" anchor="ctr"/>
          <a:lstStyle/>
          <a:p>
            <a:pPr marL="0" indent="0">
              <a:buNone/>
            </a:pPr>
            <a:r>
              <a:rPr lang="en-US" sz="1200" dirty="0">
                <a:solidFill>
                  <a:srgbClr val="2D3748"/>
                </a:solidFill>
                <a:latin typeface="Calibri" pitchFamily="34" charset="0"/>
                <a:ea typeface="Calibri" pitchFamily="34" charset="-122"/>
                <a:cs typeface="Calibri" pitchFamily="34" charset="-120"/>
              </a:rPr>
              <a:t>What type of error does the following code produce, and why?</a:t>
            </a:r>
            <a:endParaRPr lang="en-US" sz="1200" dirty="0"/>
          </a:p>
          <a:p>
            <a:pPr marL="0" indent="0">
              <a:buNone/>
            </a:pPr>
            <a:r>
              <a:rPr lang="en-US" sz="1200" dirty="0">
                <a:solidFill>
                  <a:srgbClr val="2D3748"/>
                </a:solidFill>
                <a:latin typeface="Calibri" pitchFamily="34" charset="0"/>
                <a:ea typeface="Calibri" pitchFamily="34" charset="-122"/>
                <a:cs typeface="Calibri" pitchFamily="34" charset="-120"/>
              </a:rPr>
              <a:t>  nums = [1, 2, 3]</a:t>
            </a:r>
            <a:endParaRPr lang="en-US" sz="1200" dirty="0"/>
          </a:p>
          <a:p>
            <a:pPr marL="0" indent="0">
              <a:buNone/>
            </a:pPr>
            <a:r>
              <a:rPr lang="en-US" sz="1200" dirty="0">
                <a:solidFill>
                  <a:srgbClr val="2D3748"/>
                </a:solidFill>
                <a:latin typeface="Calibri" pitchFamily="34" charset="0"/>
                <a:ea typeface="Calibri" pitchFamily="34" charset="-122"/>
                <a:cs typeface="Calibri" pitchFamily="34" charset="-120"/>
              </a:rPr>
              <a:t>  print(nums[5])</a:t>
            </a:r>
            <a:endParaRPr lang="en-US" sz="1200" dirty="0"/>
          </a:p>
        </p:txBody>
      </p:sp>
      <p:sp>
        <p:nvSpPr>
          <p:cNvPr id="22" name="Shape 20"/>
          <p:cNvSpPr/>
          <p:nvPr/>
        </p:nvSpPr>
        <p:spPr>
          <a:xfrm>
            <a:off x="274320" y="4078224"/>
            <a:ext cx="8595360" cy="694944"/>
          </a:xfrm>
          <a:prstGeom prst="rect">
            <a:avLst/>
          </a:prstGeom>
          <a:solidFill>
            <a:srgbClr val="FFFFFF"/>
          </a:solidFill>
          <a:ln w="12700">
            <a:solidFill>
              <a:srgbClr val="E0E8EF"/>
            </a:solidFill>
            <a:prstDash val="solid"/>
          </a:ln>
          <a:effectLst>
            <a:outerShdw blurRad="63500" dist="25400" dir="8100000" algn="bl" rotWithShape="0">
              <a:srgbClr val="000000">
                <a:alpha val="9000"/>
              </a:srgbClr>
            </a:outerShdw>
          </a:effectLst>
        </p:spPr>
      </p:sp>
      <p:sp>
        <p:nvSpPr>
          <p:cNvPr id="23" name="Shape 21"/>
          <p:cNvSpPr/>
          <p:nvPr/>
        </p:nvSpPr>
        <p:spPr>
          <a:xfrm>
            <a:off x="274320" y="4078224"/>
            <a:ext cx="566928" cy="694944"/>
          </a:xfrm>
          <a:prstGeom prst="rect">
            <a:avLst/>
          </a:prstGeom>
          <a:solidFill>
            <a:srgbClr val="F5A623"/>
          </a:solidFill>
          <a:ln w="12700">
            <a:solidFill>
              <a:srgbClr val="F5A623"/>
            </a:solidFill>
            <a:prstDash val="solid"/>
          </a:ln>
        </p:spPr>
      </p:sp>
      <p:sp>
        <p:nvSpPr>
          <p:cNvPr id="24" name="Text 22"/>
          <p:cNvSpPr/>
          <p:nvPr/>
        </p:nvSpPr>
        <p:spPr>
          <a:xfrm>
            <a:off x="274320" y="4078224"/>
            <a:ext cx="566928" cy="694944"/>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Q5</a:t>
            </a:r>
            <a:endParaRPr lang="en-US" sz="1200" dirty="0"/>
          </a:p>
        </p:txBody>
      </p:sp>
      <p:sp>
        <p:nvSpPr>
          <p:cNvPr id="25" name="Text 23"/>
          <p:cNvSpPr/>
          <p:nvPr/>
        </p:nvSpPr>
        <p:spPr>
          <a:xfrm>
            <a:off x="960120" y="4114800"/>
            <a:ext cx="7790688" cy="621792"/>
          </a:xfrm>
          <a:prstGeom prst="rect">
            <a:avLst/>
          </a:prstGeom>
          <a:noFill/>
          <a:ln/>
        </p:spPr>
        <p:txBody>
          <a:bodyPr wrap="square" lIns="0" tIns="0" rIns="0" bIns="0" rtlCol="0" anchor="ctr"/>
          <a:lstStyle/>
          <a:p>
            <a:pPr marL="0" indent="0">
              <a:buNone/>
            </a:pPr>
            <a:r>
              <a:rPr lang="en-US" sz="1200" dirty="0">
                <a:solidFill>
                  <a:srgbClr val="2D3748"/>
                </a:solidFill>
                <a:latin typeface="Calibri" pitchFamily="34" charset="0"/>
                <a:ea typeface="Calibri" pitchFamily="34" charset="-122"/>
                <a:cs typeface="Calibri" pitchFamily="34" charset="-120"/>
              </a:rPr>
              <a:t>Write a program using writelines() to save a list of 5 city names to 'cities.txt', one city per line.</a:t>
            </a:r>
            <a:endParaRPr lang="en-US" sz="1200" dirty="0"/>
          </a:p>
        </p:txBody>
      </p:sp>
      <p:sp>
        <p:nvSpPr>
          <p:cNvPr id="26" name="Shape 24"/>
          <p:cNvSpPr/>
          <p:nvPr/>
        </p:nvSpPr>
        <p:spPr>
          <a:xfrm>
            <a:off x="0" y="4919472"/>
            <a:ext cx="9144000" cy="224028"/>
          </a:xfrm>
          <a:prstGeom prst="rect">
            <a:avLst/>
          </a:prstGeom>
          <a:solidFill>
            <a:srgbClr val="E0E8EF"/>
          </a:solidFill>
          <a:ln w="12700">
            <a:solidFill>
              <a:srgbClr val="E0E8EF"/>
            </a:solidFill>
            <a:prstDash val="solid"/>
          </a:ln>
        </p:spPr>
        <p:txBody>
          <a:bodyPr/>
          <a:lstStyle/>
          <a:p>
            <a:endParaRPr lang="en-IE" dirty="0"/>
          </a:p>
        </p:txBody>
      </p:sp>
      <p:sp>
        <p:nvSpPr>
          <p:cNvPr id="27" name="Text 25"/>
          <p:cNvSpPr/>
          <p:nvPr/>
        </p:nvSpPr>
        <p:spPr>
          <a:xfrm>
            <a:off x="274320" y="4919472"/>
            <a:ext cx="7772400" cy="224028"/>
          </a:xfrm>
          <a:prstGeom prst="rect">
            <a:avLst/>
          </a:prstGeom>
          <a:noFill/>
          <a:ln/>
        </p:spPr>
        <p:txBody>
          <a:bodyPr wrap="square" lIns="0" tIns="0" rIns="0" bIns="0" rtlCol="0" anchor="ctr"/>
          <a:lstStyle/>
          <a:p>
            <a:pPr marL="0" indent="0">
              <a:buNone/>
            </a:pPr>
            <a:r>
              <a:rPr lang="en-US" sz="800" dirty="0">
                <a:solidFill>
                  <a:srgbClr val="4A5568"/>
                </a:solidFill>
                <a:latin typeface="Calibri" pitchFamily="34" charset="0"/>
                <a:ea typeface="Calibri" pitchFamily="34" charset="-122"/>
                <a:cs typeface="Calibri" pitchFamily="34" charset="-120"/>
              </a:rPr>
              <a:t>File Handling, Packaging &amp; Debugging  |  Prof. Bhaskar B Dhuri  </a:t>
            </a:r>
            <a:endParaRPr lang="en-US" sz="800" dirty="0"/>
          </a:p>
        </p:txBody>
      </p:sp>
      <p:sp>
        <p:nvSpPr>
          <p:cNvPr id="28" name="Text 26"/>
          <p:cNvSpPr/>
          <p:nvPr/>
        </p:nvSpPr>
        <p:spPr>
          <a:xfrm>
            <a:off x="8046720" y="4919472"/>
            <a:ext cx="1005840" cy="224028"/>
          </a:xfrm>
          <a:prstGeom prst="rect">
            <a:avLst/>
          </a:prstGeom>
          <a:noFill/>
          <a:ln/>
        </p:spPr>
        <p:txBody>
          <a:bodyPr wrap="square" lIns="0" tIns="0" rIns="0" bIns="0" rtlCol="0" anchor="ctr"/>
          <a:lstStyle/>
          <a:p>
            <a:pPr marL="0" indent="0" algn="r">
              <a:buNone/>
            </a:pPr>
            <a:r>
              <a:rPr lang="en-US" sz="800" b="1" dirty="0">
                <a:solidFill>
                  <a:srgbClr val="0D7C8F"/>
                </a:solidFill>
                <a:latin typeface="Calibri" pitchFamily="34" charset="0"/>
                <a:ea typeface="Calibri" pitchFamily="34" charset="-122"/>
                <a:cs typeface="Calibri" pitchFamily="34" charset="-120"/>
              </a:rPr>
              <a:t>14 / 15</a:t>
            </a:r>
            <a:endParaRPr lang="en-US" sz="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F7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A2B4A"/>
          </a:solidFill>
          <a:ln w="12700">
            <a:solidFill>
              <a:srgbClr val="1A2B4A"/>
            </a:solidFill>
            <a:prstDash val="solid"/>
          </a:ln>
        </p:spPr>
      </p:sp>
      <p:sp>
        <p:nvSpPr>
          <p:cNvPr id="3" name="Text 1"/>
          <p:cNvSpPr/>
          <p:nvPr/>
        </p:nvSpPr>
        <p:spPr>
          <a:xfrm>
            <a:off x="320040" y="0"/>
            <a:ext cx="77724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Module Overview</a:t>
            </a:r>
            <a:endParaRPr lang="en-US" sz="2200" dirty="0"/>
          </a:p>
        </p:txBody>
      </p:sp>
      <p:sp>
        <p:nvSpPr>
          <p:cNvPr id="4" name="Text 2"/>
          <p:cNvSpPr/>
          <p:nvPr/>
        </p:nvSpPr>
        <p:spPr>
          <a:xfrm>
            <a:off x="7132320" y="0"/>
            <a:ext cx="1920240" cy="777240"/>
          </a:xfrm>
          <a:prstGeom prst="rect">
            <a:avLst/>
          </a:prstGeom>
          <a:noFill/>
          <a:ln/>
        </p:spPr>
        <p:txBody>
          <a:bodyPr wrap="square" lIns="0" tIns="0" rIns="0" bIns="0" rtlCol="0" anchor="ctr"/>
          <a:lstStyle/>
          <a:p>
            <a:pPr marL="0" indent="0" algn="r">
              <a:buNone/>
            </a:pPr>
            <a:r>
              <a:rPr lang="en-US" sz="900" dirty="0">
                <a:solidFill>
                  <a:srgbClr val="88BBCC"/>
                </a:solidFill>
                <a:latin typeface="Calibri" pitchFamily="34" charset="0"/>
                <a:ea typeface="Calibri" pitchFamily="34" charset="-122"/>
                <a:cs typeface="Calibri" pitchFamily="34" charset="-120"/>
              </a:rPr>
              <a:t>Unit 3 · Module 1</a:t>
            </a:r>
            <a:endParaRPr lang="en-US" sz="900" dirty="0"/>
          </a:p>
        </p:txBody>
      </p:sp>
      <p:sp>
        <p:nvSpPr>
          <p:cNvPr id="5" name="Shape 3"/>
          <p:cNvSpPr/>
          <p:nvPr/>
        </p:nvSpPr>
        <p:spPr>
          <a:xfrm>
            <a:off x="0" y="777240"/>
            <a:ext cx="9144000" cy="64008"/>
          </a:xfrm>
          <a:prstGeom prst="rect">
            <a:avLst/>
          </a:prstGeom>
          <a:solidFill>
            <a:srgbClr val="0D7C8F"/>
          </a:solidFill>
          <a:ln w="12700">
            <a:solidFill>
              <a:srgbClr val="0D7C8F"/>
            </a:solidFill>
            <a:prstDash val="solid"/>
          </a:ln>
        </p:spPr>
      </p:sp>
      <p:sp>
        <p:nvSpPr>
          <p:cNvPr id="6" name="Shape 4"/>
          <p:cNvSpPr/>
          <p:nvPr/>
        </p:nvSpPr>
        <p:spPr>
          <a:xfrm>
            <a:off x="274320" y="960120"/>
            <a:ext cx="2788920" cy="3566160"/>
          </a:xfrm>
          <a:prstGeom prst="rect">
            <a:avLst/>
          </a:prstGeom>
          <a:solidFill>
            <a:srgbClr val="FFFFFF"/>
          </a:solidFill>
          <a:ln w="12700">
            <a:solidFill>
              <a:srgbClr val="E0E8EF"/>
            </a:solidFill>
            <a:prstDash val="solid"/>
          </a:ln>
          <a:effectLst>
            <a:outerShdw blurRad="101600" dist="38100" dir="8100000" algn="bl" rotWithShape="0">
              <a:srgbClr val="000000">
                <a:alpha val="12000"/>
              </a:srgbClr>
            </a:outerShdw>
          </a:effectLst>
        </p:spPr>
      </p:sp>
      <p:sp>
        <p:nvSpPr>
          <p:cNvPr id="7" name="Shape 5"/>
          <p:cNvSpPr/>
          <p:nvPr/>
        </p:nvSpPr>
        <p:spPr>
          <a:xfrm>
            <a:off x="274320" y="960120"/>
            <a:ext cx="2788920" cy="457200"/>
          </a:xfrm>
          <a:prstGeom prst="rect">
            <a:avLst/>
          </a:prstGeom>
          <a:solidFill>
            <a:srgbClr val="0D7C8F"/>
          </a:solidFill>
          <a:ln w="12700">
            <a:solidFill>
              <a:srgbClr val="0D7C8F"/>
            </a:solidFill>
            <a:prstDash val="solid"/>
          </a:ln>
        </p:spPr>
      </p:sp>
      <p:sp>
        <p:nvSpPr>
          <p:cNvPr id="8" name="Text 6"/>
          <p:cNvSpPr/>
          <p:nvPr/>
        </p:nvSpPr>
        <p:spPr>
          <a:xfrm>
            <a:off x="365760" y="960120"/>
            <a:ext cx="2606040" cy="457200"/>
          </a:xfrm>
          <a:prstGeom prst="rect">
            <a:avLst/>
          </a:prstGeom>
          <a:noFill/>
          <a:ln/>
        </p:spPr>
        <p:txBody>
          <a:bodyPr wrap="square" lIns="0" tIns="0" rIns="0" bIns="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File Handling</a:t>
            </a:r>
            <a:endParaRPr lang="en-US" sz="1300" dirty="0"/>
          </a:p>
        </p:txBody>
      </p:sp>
      <p:sp>
        <p:nvSpPr>
          <p:cNvPr id="9" name="Text 7"/>
          <p:cNvSpPr/>
          <p:nvPr/>
        </p:nvSpPr>
        <p:spPr>
          <a:xfrm>
            <a:off x="411480" y="1508760"/>
            <a:ext cx="2560320" cy="2834640"/>
          </a:xfrm>
          <a:prstGeom prst="rect">
            <a:avLst/>
          </a:prstGeom>
          <a:noFill/>
          <a:ln/>
        </p:spPr>
        <p:txBody>
          <a:bodyPr wrap="square" rtlCol="0" anchor="t"/>
          <a:lstStyle/>
          <a:p>
            <a:pPr marL="342900" indent="-342900">
              <a:spcAft>
                <a:spcPts val="1000"/>
              </a:spcAft>
              <a:buSzPct val="100000"/>
              <a:buChar char="•"/>
            </a:pPr>
            <a:r>
              <a:rPr lang="en-US" sz="1250" dirty="0">
                <a:solidFill>
                  <a:srgbClr val="2D3748"/>
                </a:solidFill>
                <a:latin typeface="Calibri" pitchFamily="34" charset="0"/>
                <a:ea typeface="Calibri" pitchFamily="34" charset="-122"/>
                <a:cs typeface="Calibri" pitchFamily="34" charset="-120"/>
              </a:rPr>
              <a:t>What is file handling?</a:t>
            </a:r>
            <a:endParaRPr lang="en-US" sz="1250" dirty="0"/>
          </a:p>
          <a:p>
            <a:pPr marL="342900" indent="-342900">
              <a:spcAft>
                <a:spcPts val="1000"/>
              </a:spcAft>
              <a:buSzPct val="100000"/>
              <a:buChar char="•"/>
            </a:pPr>
            <a:r>
              <a:rPr lang="en-US" sz="1250" dirty="0">
                <a:solidFill>
                  <a:srgbClr val="2D3748"/>
                </a:solidFill>
                <a:latin typeface="Calibri" pitchFamily="34" charset="0"/>
                <a:ea typeface="Calibri" pitchFamily="34" charset="-122"/>
                <a:cs typeface="Calibri" pitchFamily="34" charset="-120"/>
              </a:rPr>
              <a:t>Types of files</a:t>
            </a:r>
            <a:endParaRPr lang="en-US" sz="1250" dirty="0"/>
          </a:p>
          <a:p>
            <a:pPr marL="342900" indent="-342900">
              <a:spcAft>
                <a:spcPts val="1000"/>
              </a:spcAft>
              <a:buSzPct val="100000"/>
              <a:buChar char="•"/>
            </a:pPr>
            <a:r>
              <a:rPr lang="en-US" sz="1250" dirty="0">
                <a:solidFill>
                  <a:srgbClr val="2D3748"/>
                </a:solidFill>
                <a:latin typeface="Calibri" pitchFamily="34" charset="0"/>
                <a:ea typeface="Calibri" pitchFamily="34" charset="-122"/>
                <a:cs typeface="Calibri" pitchFamily="34" charset="-120"/>
              </a:rPr>
              <a:t>open() &amp; close()</a:t>
            </a:r>
            <a:endParaRPr lang="en-US" sz="1250" dirty="0"/>
          </a:p>
          <a:p>
            <a:pPr marL="342900" indent="-342900">
              <a:spcAft>
                <a:spcPts val="1000"/>
              </a:spcAft>
              <a:buSzPct val="100000"/>
              <a:buChar char="•"/>
            </a:pPr>
            <a:r>
              <a:rPr lang="en-US" sz="1250" dirty="0">
                <a:solidFill>
                  <a:srgbClr val="2D3748"/>
                </a:solidFill>
                <a:latin typeface="Calibri" pitchFamily="34" charset="0"/>
                <a:ea typeface="Calibri" pitchFamily="34" charset="-122"/>
                <a:cs typeface="Calibri" pitchFamily="34" charset="-120"/>
              </a:rPr>
              <a:t>Read &amp; Write operations</a:t>
            </a:r>
            <a:endParaRPr lang="en-US" sz="1250" dirty="0"/>
          </a:p>
        </p:txBody>
      </p:sp>
      <p:sp>
        <p:nvSpPr>
          <p:cNvPr id="10" name="Shape 8"/>
          <p:cNvSpPr/>
          <p:nvPr/>
        </p:nvSpPr>
        <p:spPr>
          <a:xfrm>
            <a:off x="3227832" y="960120"/>
            <a:ext cx="2788920" cy="3566160"/>
          </a:xfrm>
          <a:prstGeom prst="rect">
            <a:avLst/>
          </a:prstGeom>
          <a:solidFill>
            <a:srgbClr val="FFFFFF"/>
          </a:solidFill>
          <a:ln w="12700">
            <a:solidFill>
              <a:srgbClr val="E0E8EF"/>
            </a:solidFill>
            <a:prstDash val="solid"/>
          </a:ln>
          <a:effectLst>
            <a:outerShdw blurRad="101600" dist="38100" dir="8100000" algn="bl" rotWithShape="0">
              <a:srgbClr val="000000">
                <a:alpha val="12000"/>
              </a:srgbClr>
            </a:outerShdw>
          </a:effectLst>
        </p:spPr>
      </p:sp>
      <p:sp>
        <p:nvSpPr>
          <p:cNvPr id="11" name="Shape 9"/>
          <p:cNvSpPr/>
          <p:nvPr/>
        </p:nvSpPr>
        <p:spPr>
          <a:xfrm>
            <a:off x="3227832" y="960120"/>
            <a:ext cx="2788920" cy="457200"/>
          </a:xfrm>
          <a:prstGeom prst="rect">
            <a:avLst/>
          </a:prstGeom>
          <a:solidFill>
            <a:srgbClr val="1A2B4A"/>
          </a:solidFill>
          <a:ln w="12700">
            <a:solidFill>
              <a:srgbClr val="1A2B4A"/>
            </a:solidFill>
            <a:prstDash val="solid"/>
          </a:ln>
        </p:spPr>
      </p:sp>
      <p:sp>
        <p:nvSpPr>
          <p:cNvPr id="12" name="Text 10"/>
          <p:cNvSpPr/>
          <p:nvPr/>
        </p:nvSpPr>
        <p:spPr>
          <a:xfrm>
            <a:off x="3319272" y="960120"/>
            <a:ext cx="2606040" cy="457200"/>
          </a:xfrm>
          <a:prstGeom prst="rect">
            <a:avLst/>
          </a:prstGeom>
          <a:noFill/>
          <a:ln/>
        </p:spPr>
        <p:txBody>
          <a:bodyPr wrap="square" lIns="0" tIns="0" rIns="0" bIns="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Error Types</a:t>
            </a:r>
            <a:endParaRPr lang="en-US" sz="1300" dirty="0"/>
          </a:p>
        </p:txBody>
      </p:sp>
      <p:sp>
        <p:nvSpPr>
          <p:cNvPr id="13" name="Text 11"/>
          <p:cNvSpPr/>
          <p:nvPr/>
        </p:nvSpPr>
        <p:spPr>
          <a:xfrm>
            <a:off x="3364992" y="1508760"/>
            <a:ext cx="2560320" cy="2834640"/>
          </a:xfrm>
          <a:prstGeom prst="rect">
            <a:avLst/>
          </a:prstGeom>
          <a:noFill/>
          <a:ln/>
        </p:spPr>
        <p:txBody>
          <a:bodyPr wrap="square" rtlCol="0" anchor="t"/>
          <a:lstStyle/>
          <a:p>
            <a:pPr marL="342900" indent="-342900">
              <a:spcAft>
                <a:spcPts val="1000"/>
              </a:spcAft>
              <a:buSzPct val="100000"/>
              <a:buChar char="•"/>
            </a:pPr>
            <a:r>
              <a:rPr lang="en-US" sz="1250" dirty="0">
                <a:solidFill>
                  <a:srgbClr val="2D3748"/>
                </a:solidFill>
                <a:latin typeface="Calibri" pitchFamily="34" charset="0"/>
                <a:ea typeface="Calibri" pitchFamily="34" charset="-122"/>
                <a:cs typeface="Calibri" pitchFamily="34" charset="-120"/>
              </a:rPr>
              <a:t>Syntax Errors</a:t>
            </a:r>
            <a:endParaRPr lang="en-US" sz="1250" dirty="0"/>
          </a:p>
          <a:p>
            <a:pPr marL="342900" indent="-342900">
              <a:spcAft>
                <a:spcPts val="1000"/>
              </a:spcAft>
              <a:buSzPct val="100000"/>
              <a:buChar char="•"/>
            </a:pPr>
            <a:r>
              <a:rPr lang="en-US" sz="1250" dirty="0">
                <a:solidFill>
                  <a:srgbClr val="2D3748"/>
                </a:solidFill>
                <a:latin typeface="Calibri" pitchFamily="34" charset="0"/>
                <a:ea typeface="Calibri" pitchFamily="34" charset="-122"/>
                <a:cs typeface="Calibri" pitchFamily="34" charset="-120"/>
              </a:rPr>
              <a:t>Runtime Errors</a:t>
            </a:r>
            <a:endParaRPr lang="en-US" sz="1250" dirty="0"/>
          </a:p>
          <a:p>
            <a:pPr marL="342900" indent="-342900">
              <a:spcAft>
                <a:spcPts val="1000"/>
              </a:spcAft>
              <a:buSzPct val="100000"/>
              <a:buChar char="•"/>
            </a:pPr>
            <a:r>
              <a:rPr lang="en-US" sz="1250" dirty="0">
                <a:solidFill>
                  <a:srgbClr val="2D3748"/>
                </a:solidFill>
                <a:latin typeface="Calibri" pitchFamily="34" charset="0"/>
                <a:ea typeface="Calibri" pitchFamily="34" charset="-122"/>
                <a:cs typeface="Calibri" pitchFamily="34" charset="-120"/>
              </a:rPr>
              <a:t>Error causes</a:t>
            </a:r>
            <a:endParaRPr lang="en-US" sz="1250" dirty="0"/>
          </a:p>
          <a:p>
            <a:pPr marL="342900" indent="-342900">
              <a:spcAft>
                <a:spcPts val="1000"/>
              </a:spcAft>
              <a:buSzPct val="100000"/>
              <a:buChar char="•"/>
            </a:pPr>
            <a:r>
              <a:rPr lang="en-US" sz="1250" dirty="0">
                <a:solidFill>
                  <a:srgbClr val="2D3748"/>
                </a:solidFill>
                <a:latin typeface="Calibri" pitchFamily="34" charset="0"/>
                <a:ea typeface="Calibri" pitchFamily="34" charset="-122"/>
                <a:cs typeface="Calibri" pitchFamily="34" charset="-120"/>
              </a:rPr>
              <a:t>Code examples</a:t>
            </a:r>
            <a:endParaRPr lang="en-US" sz="1250" dirty="0"/>
          </a:p>
        </p:txBody>
      </p:sp>
      <p:sp>
        <p:nvSpPr>
          <p:cNvPr id="14" name="Shape 12"/>
          <p:cNvSpPr/>
          <p:nvPr/>
        </p:nvSpPr>
        <p:spPr>
          <a:xfrm>
            <a:off x="6181344" y="1222877"/>
            <a:ext cx="2788920" cy="3566160"/>
          </a:xfrm>
          <a:prstGeom prst="rect">
            <a:avLst/>
          </a:prstGeom>
          <a:solidFill>
            <a:srgbClr val="FFFFFF"/>
          </a:solidFill>
          <a:ln w="12700">
            <a:solidFill>
              <a:srgbClr val="E0E8EF"/>
            </a:solidFill>
            <a:prstDash val="solid"/>
          </a:ln>
          <a:effectLst>
            <a:outerShdw blurRad="101600" dist="38100" dir="8100000" algn="bl" rotWithShape="0">
              <a:srgbClr val="000000">
                <a:alpha val="12000"/>
              </a:srgbClr>
            </a:outerShdw>
          </a:effectLst>
        </p:spPr>
      </p:sp>
      <p:sp>
        <p:nvSpPr>
          <p:cNvPr id="15" name="Shape 13"/>
          <p:cNvSpPr/>
          <p:nvPr/>
        </p:nvSpPr>
        <p:spPr>
          <a:xfrm>
            <a:off x="6181344" y="960120"/>
            <a:ext cx="2788920" cy="457200"/>
          </a:xfrm>
          <a:prstGeom prst="rect">
            <a:avLst/>
          </a:prstGeom>
          <a:solidFill>
            <a:srgbClr val="F5A623"/>
          </a:solidFill>
          <a:ln w="12700">
            <a:solidFill>
              <a:srgbClr val="F5A623"/>
            </a:solidFill>
            <a:prstDash val="solid"/>
          </a:ln>
        </p:spPr>
      </p:sp>
      <p:sp>
        <p:nvSpPr>
          <p:cNvPr id="16" name="Text 14"/>
          <p:cNvSpPr/>
          <p:nvPr/>
        </p:nvSpPr>
        <p:spPr>
          <a:xfrm>
            <a:off x="6272784" y="960120"/>
            <a:ext cx="2606040" cy="457200"/>
          </a:xfrm>
          <a:prstGeom prst="rect">
            <a:avLst/>
          </a:prstGeom>
          <a:noFill/>
          <a:ln/>
        </p:spPr>
        <p:txBody>
          <a:bodyPr wrap="square" lIns="0" tIns="0" rIns="0" bIns="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Learning Goals</a:t>
            </a:r>
            <a:endParaRPr lang="en-US" sz="1300" dirty="0"/>
          </a:p>
        </p:txBody>
      </p:sp>
      <p:sp>
        <p:nvSpPr>
          <p:cNvPr id="17" name="Text 15"/>
          <p:cNvSpPr/>
          <p:nvPr/>
        </p:nvSpPr>
        <p:spPr>
          <a:xfrm>
            <a:off x="6318504" y="1508760"/>
            <a:ext cx="2560320" cy="2834640"/>
          </a:xfrm>
          <a:prstGeom prst="rect">
            <a:avLst/>
          </a:prstGeom>
          <a:noFill/>
          <a:ln/>
        </p:spPr>
        <p:txBody>
          <a:bodyPr wrap="square" rtlCol="0" anchor="t"/>
          <a:lstStyle/>
          <a:p>
            <a:pPr marL="342900" indent="-342900">
              <a:spcAft>
                <a:spcPts val="1000"/>
              </a:spcAft>
              <a:buSzPct val="100000"/>
              <a:buChar char="•"/>
            </a:pPr>
            <a:r>
              <a:rPr lang="en-US" sz="1250" dirty="0">
                <a:solidFill>
                  <a:srgbClr val="2D3748"/>
                </a:solidFill>
                <a:latin typeface="Calibri" pitchFamily="34" charset="0"/>
                <a:ea typeface="Calibri" pitchFamily="34" charset="-122"/>
                <a:cs typeface="Calibri" pitchFamily="34" charset="-120"/>
              </a:rPr>
              <a:t>Read/write text files</a:t>
            </a:r>
            <a:endParaRPr lang="en-US" sz="1250" dirty="0"/>
          </a:p>
          <a:p>
            <a:pPr marL="342900" indent="-342900">
              <a:spcAft>
                <a:spcPts val="1000"/>
              </a:spcAft>
              <a:buSzPct val="100000"/>
              <a:buChar char="•"/>
            </a:pPr>
            <a:r>
              <a:rPr lang="en-US" sz="1250" dirty="0">
                <a:solidFill>
                  <a:srgbClr val="2D3748"/>
                </a:solidFill>
                <a:latin typeface="Calibri" pitchFamily="34" charset="0"/>
                <a:ea typeface="Calibri" pitchFamily="34" charset="-122"/>
                <a:cs typeface="Calibri" pitchFamily="34" charset="-120"/>
              </a:rPr>
              <a:t>Use file modes correctly</a:t>
            </a:r>
            <a:endParaRPr lang="en-US" sz="1250" dirty="0"/>
          </a:p>
          <a:p>
            <a:pPr marL="342900" indent="-342900">
              <a:spcAft>
                <a:spcPts val="1000"/>
              </a:spcAft>
              <a:buSzPct val="100000"/>
              <a:buChar char="•"/>
            </a:pPr>
            <a:r>
              <a:rPr lang="en-US" sz="1250" dirty="0">
                <a:solidFill>
                  <a:srgbClr val="2D3748"/>
                </a:solidFill>
                <a:latin typeface="Calibri" pitchFamily="34" charset="0"/>
                <a:ea typeface="Calibri" pitchFamily="34" charset="-122"/>
                <a:cs typeface="Calibri" pitchFamily="34" charset="-120"/>
              </a:rPr>
              <a:t>Identify &amp; fix errors</a:t>
            </a:r>
            <a:endParaRPr lang="en-US" sz="1250" dirty="0"/>
          </a:p>
          <a:p>
            <a:pPr marL="342900" indent="-342900">
              <a:spcAft>
                <a:spcPts val="1000"/>
              </a:spcAft>
              <a:buSzPct val="100000"/>
              <a:buChar char="•"/>
            </a:pPr>
            <a:r>
              <a:rPr lang="en-US" sz="1250" dirty="0">
                <a:solidFill>
                  <a:srgbClr val="2D3748"/>
                </a:solidFill>
                <a:latin typeface="Calibri" pitchFamily="34" charset="0"/>
                <a:ea typeface="Calibri" pitchFamily="34" charset="-122"/>
                <a:cs typeface="Calibri" pitchFamily="34" charset="-120"/>
              </a:rPr>
              <a:t>Write robust Python code</a:t>
            </a:r>
            <a:endParaRPr lang="en-US" sz="1250" dirty="0"/>
          </a:p>
        </p:txBody>
      </p:sp>
      <p:sp>
        <p:nvSpPr>
          <p:cNvPr id="18" name="Shape 16"/>
          <p:cNvSpPr/>
          <p:nvPr/>
        </p:nvSpPr>
        <p:spPr>
          <a:xfrm>
            <a:off x="0" y="4919472"/>
            <a:ext cx="9144000" cy="224028"/>
          </a:xfrm>
          <a:prstGeom prst="rect">
            <a:avLst/>
          </a:prstGeom>
          <a:solidFill>
            <a:srgbClr val="E0E8EF"/>
          </a:solidFill>
          <a:ln w="12700">
            <a:solidFill>
              <a:srgbClr val="E0E8EF"/>
            </a:solidFill>
            <a:prstDash val="solid"/>
          </a:ln>
        </p:spPr>
      </p:sp>
      <p:sp>
        <p:nvSpPr>
          <p:cNvPr id="19" name="Text 17"/>
          <p:cNvSpPr/>
          <p:nvPr/>
        </p:nvSpPr>
        <p:spPr>
          <a:xfrm>
            <a:off x="274320" y="4919472"/>
            <a:ext cx="7772400" cy="224028"/>
          </a:xfrm>
          <a:prstGeom prst="rect">
            <a:avLst/>
          </a:prstGeom>
          <a:noFill/>
          <a:ln/>
        </p:spPr>
        <p:txBody>
          <a:bodyPr wrap="square" lIns="0" tIns="0" rIns="0" bIns="0" rtlCol="0" anchor="ctr"/>
          <a:lstStyle/>
          <a:p>
            <a:pPr marL="0" indent="0">
              <a:buNone/>
            </a:pPr>
            <a:r>
              <a:rPr lang="en-US" sz="800" dirty="0">
                <a:solidFill>
                  <a:srgbClr val="4A5568"/>
                </a:solidFill>
                <a:latin typeface="Calibri" pitchFamily="34" charset="0"/>
                <a:ea typeface="Calibri" pitchFamily="34" charset="-122"/>
                <a:cs typeface="Calibri" pitchFamily="34" charset="-120"/>
              </a:rPr>
              <a:t>File Handling, Packaging &amp; Debugging  |  Prof. Python  |  University Course</a:t>
            </a:r>
            <a:endParaRPr lang="en-US" sz="800" dirty="0"/>
          </a:p>
        </p:txBody>
      </p:sp>
      <p:sp>
        <p:nvSpPr>
          <p:cNvPr id="20" name="Text 18"/>
          <p:cNvSpPr/>
          <p:nvPr/>
        </p:nvSpPr>
        <p:spPr>
          <a:xfrm>
            <a:off x="8046720" y="4919472"/>
            <a:ext cx="1005840" cy="224028"/>
          </a:xfrm>
          <a:prstGeom prst="rect">
            <a:avLst/>
          </a:prstGeom>
          <a:noFill/>
          <a:ln/>
        </p:spPr>
        <p:txBody>
          <a:bodyPr wrap="square" lIns="0" tIns="0" rIns="0" bIns="0" rtlCol="0" anchor="ctr"/>
          <a:lstStyle/>
          <a:p>
            <a:pPr marL="0" indent="0" algn="r">
              <a:buNone/>
            </a:pPr>
            <a:r>
              <a:rPr lang="en-US" sz="800" b="1" dirty="0">
                <a:solidFill>
                  <a:srgbClr val="0D7C8F"/>
                </a:solidFill>
                <a:latin typeface="Calibri" pitchFamily="34" charset="0"/>
                <a:ea typeface="Calibri" pitchFamily="34" charset="-122"/>
                <a:cs typeface="Calibri" pitchFamily="34" charset="-120"/>
              </a:rPr>
              <a:t>2 / 15</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4F7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A2B4A"/>
          </a:solidFill>
          <a:ln w="12700">
            <a:solidFill>
              <a:srgbClr val="1A2B4A"/>
            </a:solidFill>
            <a:prstDash val="solid"/>
          </a:ln>
        </p:spPr>
      </p:sp>
      <p:sp>
        <p:nvSpPr>
          <p:cNvPr id="3" name="Text 1"/>
          <p:cNvSpPr/>
          <p:nvPr/>
        </p:nvSpPr>
        <p:spPr>
          <a:xfrm>
            <a:off x="320040" y="0"/>
            <a:ext cx="77724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Introduction to File Handling</a:t>
            </a:r>
            <a:endParaRPr lang="en-US" sz="2200" dirty="0"/>
          </a:p>
        </p:txBody>
      </p:sp>
      <p:sp>
        <p:nvSpPr>
          <p:cNvPr id="4" name="Text 2"/>
          <p:cNvSpPr/>
          <p:nvPr/>
        </p:nvSpPr>
        <p:spPr>
          <a:xfrm>
            <a:off x="7132320" y="0"/>
            <a:ext cx="1920240" cy="777240"/>
          </a:xfrm>
          <a:prstGeom prst="rect">
            <a:avLst/>
          </a:prstGeom>
          <a:noFill/>
          <a:ln/>
        </p:spPr>
        <p:txBody>
          <a:bodyPr wrap="square" lIns="0" tIns="0" rIns="0" bIns="0" rtlCol="0" anchor="ctr"/>
          <a:lstStyle/>
          <a:p>
            <a:pPr marL="0" indent="0" algn="r">
              <a:buNone/>
            </a:pPr>
            <a:r>
              <a:rPr lang="en-US" sz="900" dirty="0">
                <a:solidFill>
                  <a:srgbClr val="88BBCC"/>
                </a:solidFill>
                <a:latin typeface="Calibri" pitchFamily="34" charset="0"/>
                <a:ea typeface="Calibri" pitchFamily="34" charset="-122"/>
                <a:cs typeface="Calibri" pitchFamily="34" charset="-120"/>
              </a:rPr>
              <a:t>Unit 3 · Module 1</a:t>
            </a:r>
            <a:endParaRPr lang="en-US" sz="900" dirty="0"/>
          </a:p>
        </p:txBody>
      </p:sp>
      <p:sp>
        <p:nvSpPr>
          <p:cNvPr id="5" name="Shape 3"/>
          <p:cNvSpPr/>
          <p:nvPr/>
        </p:nvSpPr>
        <p:spPr>
          <a:xfrm>
            <a:off x="0" y="777240"/>
            <a:ext cx="9144000" cy="64008"/>
          </a:xfrm>
          <a:prstGeom prst="rect">
            <a:avLst/>
          </a:prstGeom>
          <a:solidFill>
            <a:srgbClr val="0D7C8F"/>
          </a:solidFill>
          <a:ln w="12700">
            <a:solidFill>
              <a:srgbClr val="0D7C8F"/>
            </a:solidFill>
            <a:prstDash val="solid"/>
          </a:ln>
        </p:spPr>
      </p:sp>
      <p:sp>
        <p:nvSpPr>
          <p:cNvPr id="6" name="Text 4"/>
          <p:cNvSpPr/>
          <p:nvPr/>
        </p:nvSpPr>
        <p:spPr>
          <a:xfrm>
            <a:off x="411480" y="960120"/>
            <a:ext cx="8321040" cy="2497783"/>
          </a:xfrm>
          <a:prstGeom prst="rect">
            <a:avLst/>
          </a:prstGeom>
          <a:noFill/>
          <a:ln/>
        </p:spPr>
        <p:txBody>
          <a:bodyPr wrap="square" rtlCol="0" anchor="t"/>
          <a:lstStyle/>
          <a:p>
            <a:pPr marL="342900" indent="-342900">
              <a:spcAft>
                <a:spcPts val="800"/>
              </a:spcAft>
              <a:buSzPct val="100000"/>
              <a:buChar char="•"/>
            </a:pPr>
            <a:r>
              <a:rPr lang="en-US" sz="1450" dirty="0">
                <a:solidFill>
                  <a:srgbClr val="2D3748"/>
                </a:solidFill>
                <a:latin typeface="Calibri" pitchFamily="34" charset="0"/>
                <a:ea typeface="Calibri" pitchFamily="34" charset="-122"/>
                <a:cs typeface="Calibri" pitchFamily="34" charset="-120"/>
              </a:rPr>
              <a:t>File handling allows programs to store and retrieve data permanently on disk</a:t>
            </a:r>
            <a:endParaRPr lang="en-US" sz="1450" dirty="0"/>
          </a:p>
          <a:p>
            <a:pPr marL="342900" indent="-342900">
              <a:spcAft>
                <a:spcPts val="800"/>
              </a:spcAft>
              <a:buSzPct val="100000"/>
              <a:buChar char="•"/>
            </a:pPr>
            <a:r>
              <a:rPr lang="en-US" sz="1450" dirty="0">
                <a:solidFill>
                  <a:srgbClr val="2D3748"/>
                </a:solidFill>
                <a:latin typeface="Calibri" pitchFamily="34" charset="0"/>
                <a:ea typeface="Calibri" pitchFamily="34" charset="-122"/>
                <a:cs typeface="Calibri" pitchFamily="34" charset="-120"/>
              </a:rPr>
              <a:t>Without file handling, all data is lost when a program ends (volatile memory)</a:t>
            </a:r>
            <a:endParaRPr lang="en-US" sz="1450" dirty="0"/>
          </a:p>
          <a:p>
            <a:pPr marL="342900" indent="-342900">
              <a:spcAft>
                <a:spcPts val="800"/>
              </a:spcAft>
              <a:buSzPct val="100000"/>
              <a:buChar char="•"/>
            </a:pPr>
            <a:r>
              <a:rPr lang="en-US" sz="1450" dirty="0">
                <a:solidFill>
                  <a:srgbClr val="2D3748"/>
                </a:solidFill>
                <a:latin typeface="Calibri" pitchFamily="34" charset="0"/>
                <a:ea typeface="Calibri" pitchFamily="34" charset="-122"/>
                <a:cs typeface="Calibri" pitchFamily="34" charset="-120"/>
              </a:rPr>
              <a:t>Python provides built-in functions and methods for file operations</a:t>
            </a:r>
            <a:endParaRPr lang="en-US" sz="1450" dirty="0"/>
          </a:p>
          <a:p>
            <a:pPr marL="342900" indent="-342900">
              <a:spcAft>
                <a:spcPts val="800"/>
              </a:spcAft>
              <a:buSzPct val="100000"/>
              <a:buChar char="•"/>
            </a:pPr>
            <a:r>
              <a:rPr lang="en-US" sz="1450" dirty="0">
                <a:solidFill>
                  <a:srgbClr val="2D3748"/>
                </a:solidFill>
                <a:latin typeface="Calibri" pitchFamily="34" charset="0"/>
                <a:ea typeface="Calibri" pitchFamily="34" charset="-122"/>
                <a:cs typeface="Calibri" pitchFamily="34" charset="-120"/>
              </a:rPr>
              <a:t>Files are accessed as streams of bytes or characters</a:t>
            </a:r>
            <a:endParaRPr lang="en-US" sz="1450" dirty="0"/>
          </a:p>
          <a:p>
            <a:pPr marL="342900" indent="-342900">
              <a:spcAft>
                <a:spcPts val="800"/>
              </a:spcAft>
              <a:buSzPct val="100000"/>
              <a:buChar char="•"/>
            </a:pPr>
            <a:r>
              <a:rPr lang="en-US" sz="1450" dirty="0">
                <a:solidFill>
                  <a:srgbClr val="2D3748"/>
                </a:solidFill>
                <a:latin typeface="Calibri" pitchFamily="34" charset="0"/>
                <a:ea typeface="Calibri" pitchFamily="34" charset="-122"/>
                <a:cs typeface="Calibri" pitchFamily="34" charset="-120"/>
              </a:rPr>
              <a:t>File handling follows a standard lifecycle: Open → Read/Write → Close</a:t>
            </a:r>
            <a:endParaRPr lang="en-US" sz="1450" dirty="0"/>
          </a:p>
        </p:txBody>
      </p:sp>
      <p:sp>
        <p:nvSpPr>
          <p:cNvPr id="7" name="Shape 5"/>
          <p:cNvSpPr/>
          <p:nvPr/>
        </p:nvSpPr>
        <p:spPr>
          <a:xfrm>
            <a:off x="0" y="4919472"/>
            <a:ext cx="9144000" cy="224028"/>
          </a:xfrm>
          <a:prstGeom prst="rect">
            <a:avLst/>
          </a:prstGeom>
          <a:solidFill>
            <a:srgbClr val="E0E8EF"/>
          </a:solidFill>
          <a:ln w="12700">
            <a:solidFill>
              <a:srgbClr val="E0E8EF"/>
            </a:solidFill>
            <a:prstDash val="solid"/>
          </a:ln>
        </p:spPr>
      </p:sp>
      <p:sp>
        <p:nvSpPr>
          <p:cNvPr id="8" name="Text 6"/>
          <p:cNvSpPr/>
          <p:nvPr/>
        </p:nvSpPr>
        <p:spPr>
          <a:xfrm>
            <a:off x="274320" y="4919472"/>
            <a:ext cx="7772400" cy="224028"/>
          </a:xfrm>
          <a:prstGeom prst="rect">
            <a:avLst/>
          </a:prstGeom>
          <a:noFill/>
          <a:ln/>
        </p:spPr>
        <p:txBody>
          <a:bodyPr wrap="square" lIns="0" tIns="0" rIns="0" bIns="0" rtlCol="0" anchor="ctr"/>
          <a:lstStyle/>
          <a:p>
            <a:pPr marL="0" indent="0">
              <a:buNone/>
            </a:pPr>
            <a:r>
              <a:rPr lang="en-US" sz="800" dirty="0">
                <a:solidFill>
                  <a:srgbClr val="4A5568"/>
                </a:solidFill>
                <a:latin typeface="Calibri" pitchFamily="34" charset="0"/>
                <a:ea typeface="Calibri" pitchFamily="34" charset="-122"/>
                <a:cs typeface="Calibri" pitchFamily="34" charset="-120"/>
              </a:rPr>
              <a:t>File Handling, Packaging &amp; Debugging  |  Prof. Python  |  University Course</a:t>
            </a:r>
            <a:endParaRPr lang="en-US" sz="800" dirty="0"/>
          </a:p>
        </p:txBody>
      </p:sp>
      <p:sp>
        <p:nvSpPr>
          <p:cNvPr id="9" name="Text 7"/>
          <p:cNvSpPr/>
          <p:nvPr/>
        </p:nvSpPr>
        <p:spPr>
          <a:xfrm>
            <a:off x="8046720" y="4919472"/>
            <a:ext cx="1005840" cy="224028"/>
          </a:xfrm>
          <a:prstGeom prst="rect">
            <a:avLst/>
          </a:prstGeom>
          <a:noFill/>
          <a:ln/>
        </p:spPr>
        <p:txBody>
          <a:bodyPr wrap="square" lIns="0" tIns="0" rIns="0" bIns="0" rtlCol="0" anchor="ctr"/>
          <a:lstStyle/>
          <a:p>
            <a:pPr marL="0" indent="0" algn="r">
              <a:buNone/>
            </a:pPr>
            <a:r>
              <a:rPr lang="en-US" sz="800" b="1" dirty="0">
                <a:solidFill>
                  <a:srgbClr val="0D7C8F"/>
                </a:solidFill>
                <a:latin typeface="Calibri" pitchFamily="34" charset="0"/>
                <a:ea typeface="Calibri" pitchFamily="34" charset="-122"/>
                <a:cs typeface="Calibri" pitchFamily="34" charset="-120"/>
              </a:rPr>
              <a:t>3 / 15</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4F7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A2B4A"/>
          </a:solidFill>
          <a:ln w="12700">
            <a:solidFill>
              <a:srgbClr val="1A2B4A"/>
            </a:solidFill>
            <a:prstDash val="solid"/>
          </a:ln>
        </p:spPr>
      </p:sp>
      <p:sp>
        <p:nvSpPr>
          <p:cNvPr id="3" name="Text 1"/>
          <p:cNvSpPr/>
          <p:nvPr/>
        </p:nvSpPr>
        <p:spPr>
          <a:xfrm>
            <a:off x="320040" y="0"/>
            <a:ext cx="77724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Importance of File Handling</a:t>
            </a:r>
            <a:endParaRPr lang="en-US" sz="2200" dirty="0"/>
          </a:p>
        </p:txBody>
      </p:sp>
      <p:sp>
        <p:nvSpPr>
          <p:cNvPr id="4" name="Text 2"/>
          <p:cNvSpPr/>
          <p:nvPr/>
        </p:nvSpPr>
        <p:spPr>
          <a:xfrm>
            <a:off x="7132320" y="0"/>
            <a:ext cx="1920240" cy="777240"/>
          </a:xfrm>
          <a:prstGeom prst="rect">
            <a:avLst/>
          </a:prstGeom>
          <a:noFill/>
          <a:ln/>
        </p:spPr>
        <p:txBody>
          <a:bodyPr wrap="square" lIns="0" tIns="0" rIns="0" bIns="0" rtlCol="0" anchor="ctr"/>
          <a:lstStyle/>
          <a:p>
            <a:pPr marL="0" indent="0" algn="r">
              <a:buNone/>
            </a:pPr>
            <a:r>
              <a:rPr lang="en-US" sz="900" dirty="0">
                <a:solidFill>
                  <a:srgbClr val="88BBCC"/>
                </a:solidFill>
                <a:latin typeface="Calibri" pitchFamily="34" charset="0"/>
                <a:ea typeface="Calibri" pitchFamily="34" charset="-122"/>
                <a:cs typeface="Calibri" pitchFamily="34" charset="-120"/>
              </a:rPr>
              <a:t>Unit 3 · Module 1</a:t>
            </a:r>
            <a:endParaRPr lang="en-US" sz="900" dirty="0"/>
          </a:p>
        </p:txBody>
      </p:sp>
      <p:sp>
        <p:nvSpPr>
          <p:cNvPr id="5" name="Shape 3"/>
          <p:cNvSpPr/>
          <p:nvPr/>
        </p:nvSpPr>
        <p:spPr>
          <a:xfrm>
            <a:off x="0" y="777240"/>
            <a:ext cx="9144000" cy="64008"/>
          </a:xfrm>
          <a:prstGeom prst="rect">
            <a:avLst/>
          </a:prstGeom>
          <a:solidFill>
            <a:srgbClr val="0D7C8F"/>
          </a:solidFill>
          <a:ln w="12700">
            <a:solidFill>
              <a:srgbClr val="0D7C8F"/>
            </a:solidFill>
            <a:prstDash val="solid"/>
          </a:ln>
        </p:spPr>
      </p:sp>
      <p:sp>
        <p:nvSpPr>
          <p:cNvPr id="6" name="Shape 4"/>
          <p:cNvSpPr/>
          <p:nvPr/>
        </p:nvSpPr>
        <p:spPr>
          <a:xfrm>
            <a:off x="274320" y="987552"/>
            <a:ext cx="2697480" cy="1572768"/>
          </a:xfrm>
          <a:prstGeom prst="rect">
            <a:avLst/>
          </a:prstGeom>
          <a:solidFill>
            <a:srgbClr val="FFFFFF"/>
          </a:solidFill>
          <a:ln w="12700">
            <a:solidFill>
              <a:srgbClr val="E0E8EF"/>
            </a:solidFill>
            <a:prstDash val="solid"/>
          </a:ln>
          <a:effectLst>
            <a:outerShdw blurRad="76200" dist="25400" dir="8100000" algn="bl" rotWithShape="0">
              <a:srgbClr val="000000">
                <a:alpha val="10000"/>
              </a:srgbClr>
            </a:outerShdw>
          </a:effectLst>
        </p:spPr>
      </p:sp>
      <p:sp>
        <p:nvSpPr>
          <p:cNvPr id="7" name="Shape 5"/>
          <p:cNvSpPr/>
          <p:nvPr/>
        </p:nvSpPr>
        <p:spPr>
          <a:xfrm>
            <a:off x="274320" y="987552"/>
            <a:ext cx="54864" cy="1572768"/>
          </a:xfrm>
          <a:prstGeom prst="rect">
            <a:avLst/>
          </a:prstGeom>
          <a:solidFill>
            <a:srgbClr val="0D7C8F"/>
          </a:solidFill>
          <a:ln w="12700">
            <a:solidFill>
              <a:srgbClr val="0D7C8F"/>
            </a:solidFill>
            <a:prstDash val="solid"/>
          </a:ln>
        </p:spPr>
      </p:sp>
      <p:sp>
        <p:nvSpPr>
          <p:cNvPr id="8" name="Text 6"/>
          <p:cNvSpPr/>
          <p:nvPr/>
        </p:nvSpPr>
        <p:spPr>
          <a:xfrm>
            <a:off x="411480" y="1152144"/>
            <a:ext cx="548640" cy="548640"/>
          </a:xfrm>
          <a:prstGeom prst="rect">
            <a:avLst/>
          </a:prstGeom>
          <a:noFill/>
          <a:ln/>
        </p:spPr>
        <p:txBody>
          <a:bodyPr wrap="square" lIns="0" tIns="0" rIns="0" bIns="0" rtlCol="0" anchor="ctr"/>
          <a:lstStyle/>
          <a:p>
            <a:pPr marL="0" indent="0" algn="ctr">
              <a:buNone/>
            </a:pPr>
            <a:r>
              <a:rPr lang="en-US" sz="2200" dirty="0">
                <a:solidFill>
                  <a:srgbClr val="000000"/>
                </a:solidFill>
              </a:rPr>
              <a:t>💾</a:t>
            </a:r>
            <a:endParaRPr lang="en-US" sz="2200" dirty="0"/>
          </a:p>
        </p:txBody>
      </p:sp>
      <p:sp>
        <p:nvSpPr>
          <p:cNvPr id="9" name="Text 7"/>
          <p:cNvSpPr/>
          <p:nvPr/>
        </p:nvSpPr>
        <p:spPr>
          <a:xfrm>
            <a:off x="411480" y="1700784"/>
            <a:ext cx="2423160" cy="320040"/>
          </a:xfrm>
          <a:prstGeom prst="rect">
            <a:avLst/>
          </a:prstGeom>
          <a:noFill/>
          <a:ln/>
        </p:spPr>
        <p:txBody>
          <a:bodyPr wrap="square" lIns="0" tIns="0" rIns="0" bIns="0" rtlCol="0" anchor="ctr"/>
          <a:lstStyle/>
          <a:p>
            <a:pPr marL="0" indent="0">
              <a:buNone/>
            </a:pPr>
            <a:r>
              <a:rPr lang="en-US" sz="1200" b="1" dirty="0">
                <a:solidFill>
                  <a:srgbClr val="1A2B4A"/>
                </a:solidFill>
                <a:latin typeface="Calibri" pitchFamily="34" charset="0"/>
                <a:ea typeface="Calibri" pitchFamily="34" charset="-122"/>
                <a:cs typeface="Calibri" pitchFamily="34" charset="-120"/>
              </a:rPr>
              <a:t>Data Persistence</a:t>
            </a:r>
            <a:endParaRPr lang="en-US" sz="1200" dirty="0"/>
          </a:p>
        </p:txBody>
      </p:sp>
      <p:sp>
        <p:nvSpPr>
          <p:cNvPr id="10" name="Text 8"/>
          <p:cNvSpPr/>
          <p:nvPr/>
        </p:nvSpPr>
        <p:spPr>
          <a:xfrm>
            <a:off x="411480" y="2011680"/>
            <a:ext cx="2423160" cy="411480"/>
          </a:xfrm>
          <a:prstGeom prst="rect">
            <a:avLst/>
          </a:prstGeom>
          <a:noFill/>
          <a:ln/>
        </p:spPr>
        <p:txBody>
          <a:bodyPr wrap="square" lIns="0" tIns="0" rIns="0" bIns="0" rtlCol="0" anchor="ctr"/>
          <a:lstStyle/>
          <a:p>
            <a:pPr marL="0" indent="0">
              <a:buNone/>
            </a:pPr>
            <a:r>
              <a:rPr lang="en-US" sz="1050" dirty="0">
                <a:solidFill>
                  <a:srgbClr val="4A5568"/>
                </a:solidFill>
                <a:latin typeface="Calibri" pitchFamily="34" charset="0"/>
                <a:ea typeface="Calibri" pitchFamily="34" charset="-122"/>
                <a:cs typeface="Calibri" pitchFamily="34" charset="-120"/>
              </a:rPr>
              <a:t>Store data beyond program execution</a:t>
            </a:r>
            <a:endParaRPr lang="en-US" sz="1050" dirty="0"/>
          </a:p>
        </p:txBody>
      </p:sp>
      <p:sp>
        <p:nvSpPr>
          <p:cNvPr id="11" name="Shape 9"/>
          <p:cNvSpPr/>
          <p:nvPr/>
        </p:nvSpPr>
        <p:spPr>
          <a:xfrm>
            <a:off x="3154680" y="987552"/>
            <a:ext cx="2697480" cy="1572768"/>
          </a:xfrm>
          <a:prstGeom prst="rect">
            <a:avLst/>
          </a:prstGeom>
          <a:solidFill>
            <a:srgbClr val="FFFFFF"/>
          </a:solidFill>
          <a:ln w="12700">
            <a:solidFill>
              <a:srgbClr val="E0E8EF"/>
            </a:solidFill>
            <a:prstDash val="solid"/>
          </a:ln>
          <a:effectLst>
            <a:outerShdw blurRad="76200" dist="25400" dir="8100000" algn="bl" rotWithShape="0">
              <a:srgbClr val="000000">
                <a:alpha val="10000"/>
              </a:srgbClr>
            </a:outerShdw>
          </a:effectLst>
        </p:spPr>
      </p:sp>
      <p:sp>
        <p:nvSpPr>
          <p:cNvPr id="12" name="Shape 10"/>
          <p:cNvSpPr/>
          <p:nvPr/>
        </p:nvSpPr>
        <p:spPr>
          <a:xfrm>
            <a:off x="3154680" y="987552"/>
            <a:ext cx="54864" cy="1572768"/>
          </a:xfrm>
          <a:prstGeom prst="rect">
            <a:avLst/>
          </a:prstGeom>
          <a:solidFill>
            <a:srgbClr val="0D7C8F"/>
          </a:solidFill>
          <a:ln w="12700">
            <a:solidFill>
              <a:srgbClr val="0D7C8F"/>
            </a:solidFill>
            <a:prstDash val="solid"/>
          </a:ln>
        </p:spPr>
      </p:sp>
      <p:sp>
        <p:nvSpPr>
          <p:cNvPr id="13" name="Text 11"/>
          <p:cNvSpPr/>
          <p:nvPr/>
        </p:nvSpPr>
        <p:spPr>
          <a:xfrm>
            <a:off x="3291840" y="1152144"/>
            <a:ext cx="548640" cy="548640"/>
          </a:xfrm>
          <a:prstGeom prst="rect">
            <a:avLst/>
          </a:prstGeom>
          <a:noFill/>
          <a:ln/>
        </p:spPr>
        <p:txBody>
          <a:bodyPr wrap="square" lIns="0" tIns="0" rIns="0" bIns="0" rtlCol="0" anchor="ctr"/>
          <a:lstStyle/>
          <a:p>
            <a:pPr marL="0" indent="0" algn="ctr">
              <a:buNone/>
            </a:pPr>
            <a:r>
              <a:rPr lang="en-US" sz="2200" dirty="0">
                <a:solidFill>
                  <a:srgbClr val="000000"/>
                </a:solidFill>
              </a:rPr>
              <a:t>📊</a:t>
            </a:r>
            <a:endParaRPr lang="en-US" sz="2200" dirty="0"/>
          </a:p>
        </p:txBody>
      </p:sp>
      <p:sp>
        <p:nvSpPr>
          <p:cNvPr id="14" name="Text 12"/>
          <p:cNvSpPr/>
          <p:nvPr/>
        </p:nvSpPr>
        <p:spPr>
          <a:xfrm>
            <a:off x="3291840" y="1700784"/>
            <a:ext cx="2423160" cy="320040"/>
          </a:xfrm>
          <a:prstGeom prst="rect">
            <a:avLst/>
          </a:prstGeom>
          <a:noFill/>
          <a:ln/>
        </p:spPr>
        <p:txBody>
          <a:bodyPr wrap="square" lIns="0" tIns="0" rIns="0" bIns="0" rtlCol="0" anchor="ctr"/>
          <a:lstStyle/>
          <a:p>
            <a:pPr marL="0" indent="0">
              <a:buNone/>
            </a:pPr>
            <a:r>
              <a:rPr lang="en-US" sz="1200" b="1" dirty="0">
                <a:solidFill>
                  <a:srgbClr val="1A2B4A"/>
                </a:solidFill>
                <a:latin typeface="Calibri" pitchFamily="34" charset="0"/>
                <a:ea typeface="Calibri" pitchFamily="34" charset="-122"/>
                <a:cs typeface="Calibri" pitchFamily="34" charset="-120"/>
              </a:rPr>
              <a:t>Data Processing</a:t>
            </a:r>
            <a:endParaRPr lang="en-US" sz="1200" dirty="0"/>
          </a:p>
        </p:txBody>
      </p:sp>
      <p:sp>
        <p:nvSpPr>
          <p:cNvPr id="15" name="Text 13"/>
          <p:cNvSpPr/>
          <p:nvPr/>
        </p:nvSpPr>
        <p:spPr>
          <a:xfrm>
            <a:off x="3291840" y="2011680"/>
            <a:ext cx="2423160" cy="411480"/>
          </a:xfrm>
          <a:prstGeom prst="rect">
            <a:avLst/>
          </a:prstGeom>
          <a:noFill/>
          <a:ln/>
        </p:spPr>
        <p:txBody>
          <a:bodyPr wrap="square" lIns="0" tIns="0" rIns="0" bIns="0" rtlCol="0" anchor="ctr"/>
          <a:lstStyle/>
          <a:p>
            <a:pPr marL="0" indent="0">
              <a:buNone/>
            </a:pPr>
            <a:r>
              <a:rPr lang="en-US" sz="1050" dirty="0">
                <a:solidFill>
                  <a:srgbClr val="4A5568"/>
                </a:solidFill>
                <a:latin typeface="Calibri" pitchFamily="34" charset="0"/>
                <a:ea typeface="Calibri" pitchFamily="34" charset="-122"/>
                <a:cs typeface="Calibri" pitchFamily="34" charset="-120"/>
              </a:rPr>
              <a:t>Analyse CSV, JSON, and log files</a:t>
            </a:r>
            <a:endParaRPr lang="en-US" sz="1050" dirty="0"/>
          </a:p>
        </p:txBody>
      </p:sp>
      <p:sp>
        <p:nvSpPr>
          <p:cNvPr id="16" name="Shape 14"/>
          <p:cNvSpPr/>
          <p:nvPr/>
        </p:nvSpPr>
        <p:spPr>
          <a:xfrm>
            <a:off x="6035040" y="987552"/>
            <a:ext cx="2697480" cy="1572768"/>
          </a:xfrm>
          <a:prstGeom prst="rect">
            <a:avLst/>
          </a:prstGeom>
          <a:solidFill>
            <a:srgbClr val="FFFFFF"/>
          </a:solidFill>
          <a:ln w="12700">
            <a:solidFill>
              <a:srgbClr val="E0E8EF"/>
            </a:solidFill>
            <a:prstDash val="solid"/>
          </a:ln>
          <a:effectLst>
            <a:outerShdw blurRad="76200" dist="25400" dir="8100000" algn="bl" rotWithShape="0">
              <a:srgbClr val="000000">
                <a:alpha val="10000"/>
              </a:srgbClr>
            </a:outerShdw>
          </a:effectLst>
        </p:spPr>
      </p:sp>
      <p:sp>
        <p:nvSpPr>
          <p:cNvPr id="17" name="Shape 15"/>
          <p:cNvSpPr/>
          <p:nvPr/>
        </p:nvSpPr>
        <p:spPr>
          <a:xfrm>
            <a:off x="6035040" y="987552"/>
            <a:ext cx="54864" cy="1572768"/>
          </a:xfrm>
          <a:prstGeom prst="rect">
            <a:avLst/>
          </a:prstGeom>
          <a:solidFill>
            <a:srgbClr val="0D7C8F"/>
          </a:solidFill>
          <a:ln w="12700">
            <a:solidFill>
              <a:srgbClr val="0D7C8F"/>
            </a:solidFill>
            <a:prstDash val="solid"/>
          </a:ln>
        </p:spPr>
      </p:sp>
      <p:sp>
        <p:nvSpPr>
          <p:cNvPr id="18" name="Text 16"/>
          <p:cNvSpPr/>
          <p:nvPr/>
        </p:nvSpPr>
        <p:spPr>
          <a:xfrm>
            <a:off x="6172200" y="1152144"/>
            <a:ext cx="548640" cy="548640"/>
          </a:xfrm>
          <a:prstGeom prst="rect">
            <a:avLst/>
          </a:prstGeom>
          <a:noFill/>
          <a:ln/>
        </p:spPr>
        <p:txBody>
          <a:bodyPr wrap="square" lIns="0" tIns="0" rIns="0" bIns="0" rtlCol="0" anchor="ctr"/>
          <a:lstStyle/>
          <a:p>
            <a:pPr marL="0" indent="0" algn="ctr">
              <a:buNone/>
            </a:pPr>
            <a:r>
              <a:rPr lang="en-US" sz="2200" dirty="0">
                <a:solidFill>
                  <a:srgbClr val="000000"/>
                </a:solidFill>
              </a:rPr>
              <a:t>⚙️</a:t>
            </a:r>
            <a:endParaRPr lang="en-US" sz="2200" dirty="0"/>
          </a:p>
        </p:txBody>
      </p:sp>
      <p:sp>
        <p:nvSpPr>
          <p:cNvPr id="19" name="Text 17"/>
          <p:cNvSpPr/>
          <p:nvPr/>
        </p:nvSpPr>
        <p:spPr>
          <a:xfrm>
            <a:off x="6172200" y="1700784"/>
            <a:ext cx="2423160" cy="320040"/>
          </a:xfrm>
          <a:prstGeom prst="rect">
            <a:avLst/>
          </a:prstGeom>
          <a:noFill/>
          <a:ln/>
        </p:spPr>
        <p:txBody>
          <a:bodyPr wrap="square" lIns="0" tIns="0" rIns="0" bIns="0" rtlCol="0" anchor="ctr"/>
          <a:lstStyle/>
          <a:p>
            <a:pPr marL="0" indent="0">
              <a:buNone/>
            </a:pPr>
            <a:r>
              <a:rPr lang="en-US" sz="1200" b="1" dirty="0">
                <a:solidFill>
                  <a:srgbClr val="1A2B4A"/>
                </a:solidFill>
                <a:latin typeface="Calibri" pitchFamily="34" charset="0"/>
                <a:ea typeface="Calibri" pitchFamily="34" charset="-122"/>
                <a:cs typeface="Calibri" pitchFamily="34" charset="-120"/>
              </a:rPr>
              <a:t>Configuration</a:t>
            </a:r>
            <a:endParaRPr lang="en-US" sz="1200" dirty="0"/>
          </a:p>
        </p:txBody>
      </p:sp>
      <p:sp>
        <p:nvSpPr>
          <p:cNvPr id="20" name="Text 18"/>
          <p:cNvSpPr/>
          <p:nvPr/>
        </p:nvSpPr>
        <p:spPr>
          <a:xfrm>
            <a:off x="6172200" y="2011680"/>
            <a:ext cx="2423160" cy="411480"/>
          </a:xfrm>
          <a:prstGeom prst="rect">
            <a:avLst/>
          </a:prstGeom>
          <a:noFill/>
          <a:ln/>
        </p:spPr>
        <p:txBody>
          <a:bodyPr wrap="square" lIns="0" tIns="0" rIns="0" bIns="0" rtlCol="0" anchor="ctr"/>
          <a:lstStyle/>
          <a:p>
            <a:pPr marL="0" indent="0">
              <a:buNone/>
            </a:pPr>
            <a:r>
              <a:rPr lang="en-US" sz="1050" dirty="0">
                <a:solidFill>
                  <a:srgbClr val="4A5568"/>
                </a:solidFill>
                <a:latin typeface="Calibri" pitchFamily="34" charset="0"/>
                <a:ea typeface="Calibri" pitchFamily="34" charset="-122"/>
                <a:cs typeface="Calibri" pitchFamily="34" charset="-120"/>
              </a:rPr>
              <a:t>Read settings from config files</a:t>
            </a:r>
            <a:endParaRPr lang="en-US" sz="1050" dirty="0"/>
          </a:p>
        </p:txBody>
      </p:sp>
      <p:sp>
        <p:nvSpPr>
          <p:cNvPr id="21" name="Shape 19"/>
          <p:cNvSpPr/>
          <p:nvPr/>
        </p:nvSpPr>
        <p:spPr>
          <a:xfrm>
            <a:off x="274320" y="2770632"/>
            <a:ext cx="2697480" cy="1572768"/>
          </a:xfrm>
          <a:prstGeom prst="rect">
            <a:avLst/>
          </a:prstGeom>
          <a:solidFill>
            <a:srgbClr val="FFFFFF"/>
          </a:solidFill>
          <a:ln w="12700">
            <a:solidFill>
              <a:srgbClr val="E0E8EF"/>
            </a:solidFill>
            <a:prstDash val="solid"/>
          </a:ln>
          <a:effectLst>
            <a:outerShdw blurRad="76200" dist="25400" dir="8100000" algn="bl" rotWithShape="0">
              <a:srgbClr val="000000">
                <a:alpha val="10000"/>
              </a:srgbClr>
            </a:outerShdw>
          </a:effectLst>
        </p:spPr>
      </p:sp>
      <p:sp>
        <p:nvSpPr>
          <p:cNvPr id="22" name="Shape 20"/>
          <p:cNvSpPr/>
          <p:nvPr/>
        </p:nvSpPr>
        <p:spPr>
          <a:xfrm>
            <a:off x="274320" y="2770632"/>
            <a:ext cx="54864" cy="1572768"/>
          </a:xfrm>
          <a:prstGeom prst="rect">
            <a:avLst/>
          </a:prstGeom>
          <a:solidFill>
            <a:srgbClr val="0D7C8F"/>
          </a:solidFill>
          <a:ln w="12700">
            <a:solidFill>
              <a:srgbClr val="0D7C8F"/>
            </a:solidFill>
            <a:prstDash val="solid"/>
          </a:ln>
        </p:spPr>
      </p:sp>
      <p:sp>
        <p:nvSpPr>
          <p:cNvPr id="23" name="Text 21"/>
          <p:cNvSpPr/>
          <p:nvPr/>
        </p:nvSpPr>
        <p:spPr>
          <a:xfrm>
            <a:off x="411480" y="2935224"/>
            <a:ext cx="548640" cy="548640"/>
          </a:xfrm>
          <a:prstGeom prst="rect">
            <a:avLst/>
          </a:prstGeom>
          <a:noFill/>
          <a:ln/>
        </p:spPr>
        <p:txBody>
          <a:bodyPr wrap="square" lIns="0" tIns="0" rIns="0" bIns="0" rtlCol="0" anchor="ctr"/>
          <a:lstStyle/>
          <a:p>
            <a:pPr marL="0" indent="0" algn="ctr">
              <a:buNone/>
            </a:pPr>
            <a:r>
              <a:rPr lang="en-US" sz="2200" dirty="0">
                <a:solidFill>
                  <a:srgbClr val="000000"/>
                </a:solidFill>
              </a:rPr>
              <a:t>📝</a:t>
            </a:r>
            <a:endParaRPr lang="en-US" sz="2200" dirty="0"/>
          </a:p>
        </p:txBody>
      </p:sp>
      <p:sp>
        <p:nvSpPr>
          <p:cNvPr id="24" name="Text 22"/>
          <p:cNvSpPr/>
          <p:nvPr/>
        </p:nvSpPr>
        <p:spPr>
          <a:xfrm>
            <a:off x="411480" y="3483864"/>
            <a:ext cx="2423160" cy="320040"/>
          </a:xfrm>
          <a:prstGeom prst="rect">
            <a:avLst/>
          </a:prstGeom>
          <a:noFill/>
          <a:ln/>
        </p:spPr>
        <p:txBody>
          <a:bodyPr wrap="square" lIns="0" tIns="0" rIns="0" bIns="0" rtlCol="0" anchor="ctr"/>
          <a:lstStyle/>
          <a:p>
            <a:pPr marL="0" indent="0">
              <a:buNone/>
            </a:pPr>
            <a:r>
              <a:rPr lang="en-US" sz="1200" b="1" dirty="0">
                <a:solidFill>
                  <a:srgbClr val="1A2B4A"/>
                </a:solidFill>
                <a:latin typeface="Calibri" pitchFamily="34" charset="0"/>
                <a:ea typeface="Calibri" pitchFamily="34" charset="-122"/>
                <a:cs typeface="Calibri" pitchFamily="34" charset="-120"/>
              </a:rPr>
              <a:t>Logging</a:t>
            </a:r>
            <a:endParaRPr lang="en-US" sz="1200" dirty="0"/>
          </a:p>
        </p:txBody>
      </p:sp>
      <p:sp>
        <p:nvSpPr>
          <p:cNvPr id="25" name="Text 23"/>
          <p:cNvSpPr/>
          <p:nvPr/>
        </p:nvSpPr>
        <p:spPr>
          <a:xfrm>
            <a:off x="411480" y="3794760"/>
            <a:ext cx="2423160" cy="411480"/>
          </a:xfrm>
          <a:prstGeom prst="rect">
            <a:avLst/>
          </a:prstGeom>
          <a:noFill/>
          <a:ln/>
        </p:spPr>
        <p:txBody>
          <a:bodyPr wrap="square" lIns="0" tIns="0" rIns="0" bIns="0" rtlCol="0" anchor="ctr"/>
          <a:lstStyle/>
          <a:p>
            <a:pPr marL="0" indent="0">
              <a:buNone/>
            </a:pPr>
            <a:r>
              <a:rPr lang="en-US" sz="1050" dirty="0">
                <a:solidFill>
                  <a:srgbClr val="4A5568"/>
                </a:solidFill>
                <a:latin typeface="Calibri" pitchFamily="34" charset="0"/>
                <a:ea typeface="Calibri" pitchFamily="34" charset="-122"/>
                <a:cs typeface="Calibri" pitchFamily="34" charset="-120"/>
              </a:rPr>
              <a:t>Record events and errors to log files</a:t>
            </a:r>
            <a:endParaRPr lang="en-US" sz="1050" dirty="0"/>
          </a:p>
        </p:txBody>
      </p:sp>
      <p:sp>
        <p:nvSpPr>
          <p:cNvPr id="26" name="Shape 24"/>
          <p:cNvSpPr/>
          <p:nvPr/>
        </p:nvSpPr>
        <p:spPr>
          <a:xfrm>
            <a:off x="3154680" y="2770632"/>
            <a:ext cx="2697480" cy="1572768"/>
          </a:xfrm>
          <a:prstGeom prst="rect">
            <a:avLst/>
          </a:prstGeom>
          <a:solidFill>
            <a:srgbClr val="FFFFFF"/>
          </a:solidFill>
          <a:ln w="12700">
            <a:solidFill>
              <a:srgbClr val="E0E8EF"/>
            </a:solidFill>
            <a:prstDash val="solid"/>
          </a:ln>
          <a:effectLst>
            <a:outerShdw blurRad="76200" dist="25400" dir="8100000" algn="bl" rotWithShape="0">
              <a:srgbClr val="000000">
                <a:alpha val="10000"/>
              </a:srgbClr>
            </a:outerShdw>
          </a:effectLst>
        </p:spPr>
      </p:sp>
      <p:sp>
        <p:nvSpPr>
          <p:cNvPr id="27" name="Shape 25"/>
          <p:cNvSpPr/>
          <p:nvPr/>
        </p:nvSpPr>
        <p:spPr>
          <a:xfrm>
            <a:off x="3154680" y="2770632"/>
            <a:ext cx="54864" cy="1572768"/>
          </a:xfrm>
          <a:prstGeom prst="rect">
            <a:avLst/>
          </a:prstGeom>
          <a:solidFill>
            <a:srgbClr val="0D7C8F"/>
          </a:solidFill>
          <a:ln w="12700">
            <a:solidFill>
              <a:srgbClr val="0D7C8F"/>
            </a:solidFill>
            <a:prstDash val="solid"/>
          </a:ln>
        </p:spPr>
      </p:sp>
      <p:sp>
        <p:nvSpPr>
          <p:cNvPr id="28" name="Text 26"/>
          <p:cNvSpPr/>
          <p:nvPr/>
        </p:nvSpPr>
        <p:spPr>
          <a:xfrm>
            <a:off x="3291840" y="2935224"/>
            <a:ext cx="548640" cy="548640"/>
          </a:xfrm>
          <a:prstGeom prst="rect">
            <a:avLst/>
          </a:prstGeom>
          <a:noFill/>
          <a:ln/>
        </p:spPr>
        <p:txBody>
          <a:bodyPr wrap="square" lIns="0" tIns="0" rIns="0" bIns="0" rtlCol="0" anchor="ctr"/>
          <a:lstStyle/>
          <a:p>
            <a:pPr marL="0" indent="0" algn="ctr">
              <a:buNone/>
            </a:pPr>
            <a:r>
              <a:rPr lang="en-US" sz="2200" dirty="0">
                <a:solidFill>
                  <a:srgbClr val="000000"/>
                </a:solidFill>
              </a:rPr>
              <a:t>🔄</a:t>
            </a:r>
            <a:endParaRPr lang="en-US" sz="2200" dirty="0"/>
          </a:p>
        </p:txBody>
      </p:sp>
      <p:sp>
        <p:nvSpPr>
          <p:cNvPr id="29" name="Text 27"/>
          <p:cNvSpPr/>
          <p:nvPr/>
        </p:nvSpPr>
        <p:spPr>
          <a:xfrm>
            <a:off x="3291840" y="3483864"/>
            <a:ext cx="2423160" cy="320040"/>
          </a:xfrm>
          <a:prstGeom prst="rect">
            <a:avLst/>
          </a:prstGeom>
          <a:noFill/>
          <a:ln/>
        </p:spPr>
        <p:txBody>
          <a:bodyPr wrap="square" lIns="0" tIns="0" rIns="0" bIns="0" rtlCol="0" anchor="ctr"/>
          <a:lstStyle/>
          <a:p>
            <a:pPr marL="0" indent="0">
              <a:buNone/>
            </a:pPr>
            <a:r>
              <a:rPr lang="en-US" sz="1200" b="1" dirty="0">
                <a:solidFill>
                  <a:srgbClr val="1A2B4A"/>
                </a:solidFill>
                <a:latin typeface="Calibri" pitchFamily="34" charset="0"/>
                <a:ea typeface="Calibri" pitchFamily="34" charset="-122"/>
                <a:cs typeface="Calibri" pitchFamily="34" charset="-120"/>
              </a:rPr>
              <a:t>Data Exchange</a:t>
            </a:r>
            <a:endParaRPr lang="en-US" sz="1200" dirty="0"/>
          </a:p>
        </p:txBody>
      </p:sp>
      <p:sp>
        <p:nvSpPr>
          <p:cNvPr id="30" name="Text 28"/>
          <p:cNvSpPr/>
          <p:nvPr/>
        </p:nvSpPr>
        <p:spPr>
          <a:xfrm>
            <a:off x="3291840" y="3794760"/>
            <a:ext cx="2423160" cy="411480"/>
          </a:xfrm>
          <a:prstGeom prst="rect">
            <a:avLst/>
          </a:prstGeom>
          <a:noFill/>
          <a:ln/>
        </p:spPr>
        <p:txBody>
          <a:bodyPr wrap="square" lIns="0" tIns="0" rIns="0" bIns="0" rtlCol="0" anchor="ctr"/>
          <a:lstStyle/>
          <a:p>
            <a:pPr marL="0" indent="0">
              <a:buNone/>
            </a:pPr>
            <a:r>
              <a:rPr lang="en-US" sz="1050" dirty="0">
                <a:solidFill>
                  <a:srgbClr val="4A5568"/>
                </a:solidFill>
                <a:latin typeface="Calibri" pitchFamily="34" charset="0"/>
                <a:ea typeface="Calibri" pitchFamily="34" charset="-122"/>
                <a:cs typeface="Calibri" pitchFamily="34" charset="-120"/>
              </a:rPr>
              <a:t>Share data between applications</a:t>
            </a:r>
            <a:endParaRPr lang="en-US" sz="1050" dirty="0"/>
          </a:p>
        </p:txBody>
      </p:sp>
      <p:sp>
        <p:nvSpPr>
          <p:cNvPr id="31" name="Shape 29"/>
          <p:cNvSpPr/>
          <p:nvPr/>
        </p:nvSpPr>
        <p:spPr>
          <a:xfrm>
            <a:off x="6035040" y="2770632"/>
            <a:ext cx="2697480" cy="1572768"/>
          </a:xfrm>
          <a:prstGeom prst="rect">
            <a:avLst/>
          </a:prstGeom>
          <a:solidFill>
            <a:srgbClr val="FFFFFF"/>
          </a:solidFill>
          <a:ln w="12700">
            <a:solidFill>
              <a:srgbClr val="E0E8EF"/>
            </a:solidFill>
            <a:prstDash val="solid"/>
          </a:ln>
          <a:effectLst>
            <a:outerShdw blurRad="76200" dist="25400" dir="8100000" algn="bl" rotWithShape="0">
              <a:srgbClr val="000000">
                <a:alpha val="10000"/>
              </a:srgbClr>
            </a:outerShdw>
          </a:effectLst>
        </p:spPr>
      </p:sp>
      <p:sp>
        <p:nvSpPr>
          <p:cNvPr id="32" name="Shape 30"/>
          <p:cNvSpPr/>
          <p:nvPr/>
        </p:nvSpPr>
        <p:spPr>
          <a:xfrm>
            <a:off x="6035040" y="2770632"/>
            <a:ext cx="54864" cy="1572768"/>
          </a:xfrm>
          <a:prstGeom prst="rect">
            <a:avLst/>
          </a:prstGeom>
          <a:solidFill>
            <a:srgbClr val="0D7C8F"/>
          </a:solidFill>
          <a:ln w="12700">
            <a:solidFill>
              <a:srgbClr val="0D7C8F"/>
            </a:solidFill>
            <a:prstDash val="solid"/>
          </a:ln>
        </p:spPr>
      </p:sp>
      <p:sp>
        <p:nvSpPr>
          <p:cNvPr id="33" name="Text 31"/>
          <p:cNvSpPr/>
          <p:nvPr/>
        </p:nvSpPr>
        <p:spPr>
          <a:xfrm>
            <a:off x="6172200" y="2935224"/>
            <a:ext cx="548640" cy="548640"/>
          </a:xfrm>
          <a:prstGeom prst="rect">
            <a:avLst/>
          </a:prstGeom>
          <a:noFill/>
          <a:ln/>
        </p:spPr>
        <p:txBody>
          <a:bodyPr wrap="square" lIns="0" tIns="0" rIns="0" bIns="0" rtlCol="0" anchor="ctr"/>
          <a:lstStyle/>
          <a:p>
            <a:pPr marL="0" indent="0" algn="ctr">
              <a:buNone/>
            </a:pPr>
            <a:r>
              <a:rPr lang="en-US" sz="2200" dirty="0">
                <a:solidFill>
                  <a:srgbClr val="000000"/>
                </a:solidFill>
              </a:rPr>
              <a:t>🗄️</a:t>
            </a:r>
            <a:endParaRPr lang="en-US" sz="2200" dirty="0"/>
          </a:p>
        </p:txBody>
      </p:sp>
      <p:sp>
        <p:nvSpPr>
          <p:cNvPr id="34" name="Text 32"/>
          <p:cNvSpPr/>
          <p:nvPr/>
        </p:nvSpPr>
        <p:spPr>
          <a:xfrm>
            <a:off x="6172200" y="3483864"/>
            <a:ext cx="2423160" cy="320040"/>
          </a:xfrm>
          <a:prstGeom prst="rect">
            <a:avLst/>
          </a:prstGeom>
          <a:noFill/>
          <a:ln/>
        </p:spPr>
        <p:txBody>
          <a:bodyPr wrap="square" lIns="0" tIns="0" rIns="0" bIns="0" rtlCol="0" anchor="ctr"/>
          <a:lstStyle/>
          <a:p>
            <a:pPr marL="0" indent="0">
              <a:buNone/>
            </a:pPr>
            <a:r>
              <a:rPr lang="en-US" sz="1200" b="1" dirty="0">
                <a:solidFill>
                  <a:srgbClr val="1A2B4A"/>
                </a:solidFill>
                <a:latin typeface="Calibri" pitchFamily="34" charset="0"/>
                <a:ea typeface="Calibri" pitchFamily="34" charset="-122"/>
                <a:cs typeface="Calibri" pitchFamily="34" charset="-120"/>
              </a:rPr>
              <a:t>Backup &amp; Recovery</a:t>
            </a:r>
            <a:endParaRPr lang="en-US" sz="1200" dirty="0"/>
          </a:p>
        </p:txBody>
      </p:sp>
      <p:sp>
        <p:nvSpPr>
          <p:cNvPr id="35" name="Text 33"/>
          <p:cNvSpPr/>
          <p:nvPr/>
        </p:nvSpPr>
        <p:spPr>
          <a:xfrm>
            <a:off x="6172200" y="3794760"/>
            <a:ext cx="2423160" cy="411480"/>
          </a:xfrm>
          <a:prstGeom prst="rect">
            <a:avLst/>
          </a:prstGeom>
          <a:noFill/>
          <a:ln/>
        </p:spPr>
        <p:txBody>
          <a:bodyPr wrap="square" lIns="0" tIns="0" rIns="0" bIns="0" rtlCol="0" anchor="ctr"/>
          <a:lstStyle/>
          <a:p>
            <a:pPr marL="0" indent="0">
              <a:buNone/>
            </a:pPr>
            <a:r>
              <a:rPr lang="en-US" sz="1050" dirty="0">
                <a:solidFill>
                  <a:srgbClr val="4A5568"/>
                </a:solidFill>
                <a:latin typeface="Calibri" pitchFamily="34" charset="0"/>
                <a:ea typeface="Calibri" pitchFamily="34" charset="-122"/>
                <a:cs typeface="Calibri" pitchFamily="34" charset="-120"/>
              </a:rPr>
              <a:t>Persist critical application state</a:t>
            </a:r>
            <a:endParaRPr lang="en-US" sz="1050" dirty="0"/>
          </a:p>
        </p:txBody>
      </p:sp>
      <p:sp>
        <p:nvSpPr>
          <p:cNvPr id="36" name="Shape 34"/>
          <p:cNvSpPr/>
          <p:nvPr/>
        </p:nvSpPr>
        <p:spPr>
          <a:xfrm>
            <a:off x="0" y="4919472"/>
            <a:ext cx="9144000" cy="224028"/>
          </a:xfrm>
          <a:prstGeom prst="rect">
            <a:avLst/>
          </a:prstGeom>
          <a:solidFill>
            <a:srgbClr val="E0E8EF"/>
          </a:solidFill>
          <a:ln w="12700">
            <a:solidFill>
              <a:srgbClr val="E0E8EF"/>
            </a:solidFill>
            <a:prstDash val="solid"/>
          </a:ln>
        </p:spPr>
      </p:sp>
      <p:sp>
        <p:nvSpPr>
          <p:cNvPr id="37" name="Text 35"/>
          <p:cNvSpPr/>
          <p:nvPr/>
        </p:nvSpPr>
        <p:spPr>
          <a:xfrm>
            <a:off x="274320" y="4919472"/>
            <a:ext cx="7772400" cy="224028"/>
          </a:xfrm>
          <a:prstGeom prst="rect">
            <a:avLst/>
          </a:prstGeom>
          <a:noFill/>
          <a:ln/>
        </p:spPr>
        <p:txBody>
          <a:bodyPr wrap="square" lIns="0" tIns="0" rIns="0" bIns="0" rtlCol="0" anchor="ctr"/>
          <a:lstStyle/>
          <a:p>
            <a:pPr marL="0" indent="0">
              <a:buNone/>
            </a:pPr>
            <a:r>
              <a:rPr lang="en-US" sz="800" dirty="0">
                <a:solidFill>
                  <a:srgbClr val="4A5568"/>
                </a:solidFill>
                <a:latin typeface="Calibri" pitchFamily="34" charset="0"/>
                <a:ea typeface="Calibri" pitchFamily="34" charset="-122"/>
                <a:cs typeface="Calibri" pitchFamily="34" charset="-120"/>
              </a:rPr>
              <a:t>File Handling, Packaging &amp; Debugging  |  Prof. Python  |  University Course</a:t>
            </a:r>
            <a:endParaRPr lang="en-US" sz="800" dirty="0"/>
          </a:p>
        </p:txBody>
      </p:sp>
      <p:sp>
        <p:nvSpPr>
          <p:cNvPr id="38" name="Text 36"/>
          <p:cNvSpPr/>
          <p:nvPr/>
        </p:nvSpPr>
        <p:spPr>
          <a:xfrm>
            <a:off x="8046720" y="4919472"/>
            <a:ext cx="1005840" cy="224028"/>
          </a:xfrm>
          <a:prstGeom prst="rect">
            <a:avLst/>
          </a:prstGeom>
          <a:noFill/>
          <a:ln/>
        </p:spPr>
        <p:txBody>
          <a:bodyPr wrap="square" lIns="0" tIns="0" rIns="0" bIns="0" rtlCol="0" anchor="ctr"/>
          <a:lstStyle/>
          <a:p>
            <a:pPr marL="0" indent="0" algn="r">
              <a:buNone/>
            </a:pPr>
            <a:r>
              <a:rPr lang="en-US" sz="800" b="1" dirty="0">
                <a:solidFill>
                  <a:srgbClr val="0D7C8F"/>
                </a:solidFill>
                <a:latin typeface="Calibri" pitchFamily="34" charset="0"/>
                <a:ea typeface="Calibri" pitchFamily="34" charset="-122"/>
                <a:cs typeface="Calibri" pitchFamily="34" charset="-120"/>
              </a:rPr>
              <a:t>4 / 15</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4F7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A2B4A"/>
          </a:solidFill>
          <a:ln w="12700">
            <a:solidFill>
              <a:srgbClr val="1A2B4A"/>
            </a:solidFill>
            <a:prstDash val="solid"/>
          </a:ln>
        </p:spPr>
      </p:sp>
      <p:sp>
        <p:nvSpPr>
          <p:cNvPr id="3" name="Text 1"/>
          <p:cNvSpPr/>
          <p:nvPr/>
        </p:nvSpPr>
        <p:spPr>
          <a:xfrm>
            <a:off x="320040" y="0"/>
            <a:ext cx="77724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Types of Files in Python</a:t>
            </a:r>
            <a:endParaRPr lang="en-US" sz="2200" dirty="0"/>
          </a:p>
        </p:txBody>
      </p:sp>
      <p:sp>
        <p:nvSpPr>
          <p:cNvPr id="4" name="Text 2"/>
          <p:cNvSpPr/>
          <p:nvPr/>
        </p:nvSpPr>
        <p:spPr>
          <a:xfrm>
            <a:off x="7132320" y="0"/>
            <a:ext cx="1920240" cy="777240"/>
          </a:xfrm>
          <a:prstGeom prst="rect">
            <a:avLst/>
          </a:prstGeom>
          <a:noFill/>
          <a:ln/>
        </p:spPr>
        <p:txBody>
          <a:bodyPr wrap="square" lIns="0" tIns="0" rIns="0" bIns="0" rtlCol="0" anchor="ctr"/>
          <a:lstStyle/>
          <a:p>
            <a:pPr marL="0" indent="0" algn="r">
              <a:buNone/>
            </a:pPr>
            <a:r>
              <a:rPr lang="en-US" sz="900" dirty="0">
                <a:solidFill>
                  <a:srgbClr val="88BBCC"/>
                </a:solidFill>
                <a:latin typeface="Calibri" pitchFamily="34" charset="0"/>
                <a:ea typeface="Calibri" pitchFamily="34" charset="-122"/>
                <a:cs typeface="Calibri" pitchFamily="34" charset="-120"/>
              </a:rPr>
              <a:t>Unit 3 · Module 1</a:t>
            </a:r>
            <a:endParaRPr lang="en-US" sz="900" dirty="0"/>
          </a:p>
        </p:txBody>
      </p:sp>
      <p:sp>
        <p:nvSpPr>
          <p:cNvPr id="5" name="Shape 3"/>
          <p:cNvSpPr/>
          <p:nvPr/>
        </p:nvSpPr>
        <p:spPr>
          <a:xfrm>
            <a:off x="0" y="777240"/>
            <a:ext cx="9144000" cy="64008"/>
          </a:xfrm>
          <a:prstGeom prst="rect">
            <a:avLst/>
          </a:prstGeom>
          <a:solidFill>
            <a:srgbClr val="0D7C8F"/>
          </a:solidFill>
          <a:ln w="12700">
            <a:solidFill>
              <a:srgbClr val="0D7C8F"/>
            </a:solidFill>
            <a:prstDash val="solid"/>
          </a:ln>
        </p:spPr>
      </p:sp>
      <p:sp>
        <p:nvSpPr>
          <p:cNvPr id="6" name="Shape 4"/>
          <p:cNvSpPr/>
          <p:nvPr/>
        </p:nvSpPr>
        <p:spPr>
          <a:xfrm>
            <a:off x="274320" y="960120"/>
            <a:ext cx="4206240" cy="3886200"/>
          </a:xfrm>
          <a:prstGeom prst="rect">
            <a:avLst/>
          </a:prstGeom>
          <a:solidFill>
            <a:srgbClr val="FFFFFF"/>
          </a:solidFill>
          <a:ln w="12700">
            <a:solidFill>
              <a:srgbClr val="E0E8EF"/>
            </a:solidFill>
            <a:prstDash val="solid"/>
          </a:ln>
          <a:effectLst>
            <a:outerShdw blurRad="101600" dist="38100" dir="8100000" algn="bl" rotWithShape="0">
              <a:srgbClr val="000000">
                <a:alpha val="12000"/>
              </a:srgbClr>
            </a:outerShdw>
          </a:effectLst>
        </p:spPr>
      </p:sp>
      <p:sp>
        <p:nvSpPr>
          <p:cNvPr id="7" name="Shape 5"/>
          <p:cNvSpPr/>
          <p:nvPr/>
        </p:nvSpPr>
        <p:spPr>
          <a:xfrm>
            <a:off x="274320" y="960120"/>
            <a:ext cx="4206240" cy="475488"/>
          </a:xfrm>
          <a:prstGeom prst="rect">
            <a:avLst/>
          </a:prstGeom>
          <a:solidFill>
            <a:srgbClr val="0D7C8F"/>
          </a:solidFill>
          <a:ln w="12700">
            <a:solidFill>
              <a:srgbClr val="0D7C8F"/>
            </a:solidFill>
            <a:prstDash val="solid"/>
          </a:ln>
        </p:spPr>
      </p:sp>
      <p:sp>
        <p:nvSpPr>
          <p:cNvPr id="8" name="Text 6"/>
          <p:cNvSpPr/>
          <p:nvPr/>
        </p:nvSpPr>
        <p:spPr>
          <a:xfrm>
            <a:off x="438912" y="960120"/>
            <a:ext cx="3877056" cy="475488"/>
          </a:xfrm>
          <a:prstGeom prst="rect">
            <a:avLst/>
          </a:prstGeom>
          <a:noFill/>
          <a:ln/>
        </p:spPr>
        <p:txBody>
          <a:bodyPr wrap="square" lIns="0" tIns="0" rIns="0" bIns="0" rtlCol="0" anchor="ctr"/>
          <a:lstStyle/>
          <a:p>
            <a:pPr marL="0" indent="0">
              <a:buNone/>
            </a:pPr>
            <a:r>
              <a:rPr lang="en-US" sz="1500" b="1" dirty="0">
                <a:solidFill>
                  <a:srgbClr val="FFFFFF"/>
                </a:solidFill>
                <a:latin typeface="Calibri" pitchFamily="34" charset="0"/>
                <a:ea typeface="Calibri" pitchFamily="34" charset="-122"/>
                <a:cs typeface="Calibri" pitchFamily="34" charset="-120"/>
              </a:rPr>
              <a:t>Text Files</a:t>
            </a:r>
            <a:endParaRPr lang="en-US" sz="1500" dirty="0"/>
          </a:p>
        </p:txBody>
      </p:sp>
      <p:sp>
        <p:nvSpPr>
          <p:cNvPr id="9" name="Text 7"/>
          <p:cNvSpPr/>
          <p:nvPr/>
        </p:nvSpPr>
        <p:spPr>
          <a:xfrm>
            <a:off x="438912" y="1536192"/>
            <a:ext cx="3877056" cy="3182112"/>
          </a:xfrm>
          <a:prstGeom prst="rect">
            <a:avLst/>
          </a:prstGeom>
          <a:noFill/>
          <a:ln/>
        </p:spPr>
        <p:txBody>
          <a:bodyPr wrap="square" rtlCol="0" anchor="t"/>
          <a:lstStyle/>
          <a:p>
            <a:pPr marL="342900" indent="-342900">
              <a:spcAft>
                <a:spcPts val="900"/>
              </a:spcAft>
              <a:buSzPct val="100000"/>
              <a:buChar char="•"/>
            </a:pPr>
            <a:r>
              <a:rPr lang="en-US" sz="1250" dirty="0">
                <a:solidFill>
                  <a:srgbClr val="2D3748"/>
                </a:solidFill>
                <a:latin typeface="Calibri" pitchFamily="34" charset="0"/>
                <a:ea typeface="Calibri" pitchFamily="34" charset="-122"/>
                <a:cs typeface="Calibri" pitchFamily="34" charset="-120"/>
              </a:rPr>
              <a:t>Store data as human-readable characters</a:t>
            </a:r>
            <a:endParaRPr lang="en-US" sz="1250" dirty="0"/>
          </a:p>
          <a:p>
            <a:pPr marL="342900" indent="-342900">
              <a:spcAft>
                <a:spcPts val="900"/>
              </a:spcAft>
              <a:buSzPct val="100000"/>
              <a:buChar char="•"/>
            </a:pPr>
            <a:r>
              <a:rPr lang="en-US" sz="1250" dirty="0">
                <a:solidFill>
                  <a:srgbClr val="2D3748"/>
                </a:solidFill>
                <a:latin typeface="Calibri" pitchFamily="34" charset="0"/>
                <a:ea typeface="Calibri" pitchFamily="34" charset="-122"/>
                <a:cs typeface="Calibri" pitchFamily="34" charset="-120"/>
              </a:rPr>
              <a:t>Examples: .txt, .csv, .py, .html, .json</a:t>
            </a:r>
            <a:endParaRPr lang="en-US" sz="1250" dirty="0"/>
          </a:p>
          <a:p>
            <a:pPr marL="342900" indent="-342900">
              <a:spcAft>
                <a:spcPts val="900"/>
              </a:spcAft>
              <a:buSzPct val="100000"/>
              <a:buChar char="•"/>
            </a:pPr>
            <a:r>
              <a:rPr lang="en-US" sz="1250" dirty="0">
                <a:solidFill>
                  <a:srgbClr val="2D3748"/>
                </a:solidFill>
                <a:latin typeface="Calibri" pitchFamily="34" charset="0"/>
                <a:ea typeface="Calibri" pitchFamily="34" charset="-122"/>
                <a:cs typeface="Calibri" pitchFamily="34" charset="-120"/>
              </a:rPr>
              <a:t>Each line ends with a newline character (\n)</a:t>
            </a:r>
            <a:endParaRPr lang="en-US" sz="1250" dirty="0"/>
          </a:p>
          <a:p>
            <a:pPr marL="342900" indent="-342900">
              <a:spcAft>
                <a:spcPts val="900"/>
              </a:spcAft>
              <a:buSzPct val="100000"/>
              <a:buChar char="•"/>
            </a:pPr>
            <a:r>
              <a:rPr lang="en-US" sz="1250" dirty="0">
                <a:solidFill>
                  <a:srgbClr val="2D3748"/>
                </a:solidFill>
                <a:latin typeface="Calibri" pitchFamily="34" charset="0"/>
                <a:ea typeface="Calibri" pitchFamily="34" charset="-122"/>
                <a:cs typeface="Calibri" pitchFamily="34" charset="-120"/>
              </a:rPr>
              <a:t>Opened in text mode: open('file.txt', 'r')</a:t>
            </a:r>
            <a:endParaRPr lang="en-US" sz="1250" dirty="0"/>
          </a:p>
          <a:p>
            <a:pPr marL="342900" indent="-342900">
              <a:spcAft>
                <a:spcPts val="900"/>
              </a:spcAft>
              <a:buSzPct val="100000"/>
              <a:buChar char="•"/>
            </a:pPr>
            <a:r>
              <a:rPr lang="en-US" sz="1250" dirty="0">
                <a:solidFill>
                  <a:srgbClr val="2D3748"/>
                </a:solidFill>
                <a:latin typeface="Calibri" pitchFamily="34" charset="0"/>
                <a:ea typeface="Calibri" pitchFamily="34" charset="-122"/>
                <a:cs typeface="Calibri" pitchFamily="34" charset="-120"/>
              </a:rPr>
              <a:t>Encoding matters (e.g. UTF-8, ASCII)</a:t>
            </a:r>
            <a:endParaRPr lang="en-US" sz="1250" dirty="0"/>
          </a:p>
        </p:txBody>
      </p:sp>
      <p:sp>
        <p:nvSpPr>
          <p:cNvPr id="10" name="Shape 8"/>
          <p:cNvSpPr/>
          <p:nvPr/>
        </p:nvSpPr>
        <p:spPr>
          <a:xfrm>
            <a:off x="4709160" y="960120"/>
            <a:ext cx="4206240" cy="3886200"/>
          </a:xfrm>
          <a:prstGeom prst="rect">
            <a:avLst/>
          </a:prstGeom>
          <a:solidFill>
            <a:srgbClr val="FFFFFF"/>
          </a:solidFill>
          <a:ln w="12700">
            <a:solidFill>
              <a:srgbClr val="E0E8EF"/>
            </a:solidFill>
            <a:prstDash val="solid"/>
          </a:ln>
          <a:effectLst>
            <a:outerShdw blurRad="101600" dist="38100" dir="8100000" algn="bl" rotWithShape="0">
              <a:srgbClr val="000000">
                <a:alpha val="12000"/>
              </a:srgbClr>
            </a:outerShdw>
          </a:effectLst>
        </p:spPr>
      </p:sp>
      <p:sp>
        <p:nvSpPr>
          <p:cNvPr id="11" name="Shape 9"/>
          <p:cNvSpPr/>
          <p:nvPr/>
        </p:nvSpPr>
        <p:spPr>
          <a:xfrm>
            <a:off x="4709160" y="960120"/>
            <a:ext cx="4206240" cy="475488"/>
          </a:xfrm>
          <a:prstGeom prst="rect">
            <a:avLst/>
          </a:prstGeom>
          <a:solidFill>
            <a:srgbClr val="1A2B4A"/>
          </a:solidFill>
          <a:ln w="12700">
            <a:solidFill>
              <a:srgbClr val="1A2B4A"/>
            </a:solidFill>
            <a:prstDash val="solid"/>
          </a:ln>
        </p:spPr>
      </p:sp>
      <p:sp>
        <p:nvSpPr>
          <p:cNvPr id="12" name="Text 10"/>
          <p:cNvSpPr/>
          <p:nvPr/>
        </p:nvSpPr>
        <p:spPr>
          <a:xfrm>
            <a:off x="4873752" y="960120"/>
            <a:ext cx="3877056" cy="475488"/>
          </a:xfrm>
          <a:prstGeom prst="rect">
            <a:avLst/>
          </a:prstGeom>
          <a:noFill/>
          <a:ln/>
        </p:spPr>
        <p:txBody>
          <a:bodyPr wrap="square" lIns="0" tIns="0" rIns="0" bIns="0" rtlCol="0" anchor="ctr"/>
          <a:lstStyle/>
          <a:p>
            <a:pPr marL="0" indent="0">
              <a:buNone/>
            </a:pPr>
            <a:r>
              <a:rPr lang="en-US" sz="1500" b="1" dirty="0">
                <a:solidFill>
                  <a:srgbClr val="FFFFFF"/>
                </a:solidFill>
                <a:latin typeface="Calibri" pitchFamily="34" charset="0"/>
                <a:ea typeface="Calibri" pitchFamily="34" charset="-122"/>
                <a:cs typeface="Calibri" pitchFamily="34" charset="-120"/>
              </a:rPr>
              <a:t>Binary Files</a:t>
            </a:r>
            <a:endParaRPr lang="en-US" sz="1500" dirty="0"/>
          </a:p>
        </p:txBody>
      </p:sp>
      <p:sp>
        <p:nvSpPr>
          <p:cNvPr id="13" name="Text 11"/>
          <p:cNvSpPr/>
          <p:nvPr/>
        </p:nvSpPr>
        <p:spPr>
          <a:xfrm>
            <a:off x="4873752" y="1536192"/>
            <a:ext cx="3877056" cy="3182112"/>
          </a:xfrm>
          <a:prstGeom prst="rect">
            <a:avLst/>
          </a:prstGeom>
          <a:noFill/>
          <a:ln/>
        </p:spPr>
        <p:txBody>
          <a:bodyPr wrap="square" rtlCol="0" anchor="t"/>
          <a:lstStyle/>
          <a:p>
            <a:pPr marL="342900" indent="-342900">
              <a:spcAft>
                <a:spcPts val="900"/>
              </a:spcAft>
              <a:buSzPct val="100000"/>
              <a:buChar char="•"/>
            </a:pPr>
            <a:r>
              <a:rPr lang="en-US" sz="1250" dirty="0">
                <a:solidFill>
                  <a:srgbClr val="2D3748"/>
                </a:solidFill>
                <a:latin typeface="Calibri" pitchFamily="34" charset="0"/>
                <a:ea typeface="Calibri" pitchFamily="34" charset="-122"/>
                <a:cs typeface="Calibri" pitchFamily="34" charset="-120"/>
              </a:rPr>
              <a:t>Store data as raw bytes (0s and 1s)</a:t>
            </a:r>
            <a:endParaRPr lang="en-US" sz="1250" dirty="0"/>
          </a:p>
          <a:p>
            <a:pPr marL="342900" indent="-342900">
              <a:spcAft>
                <a:spcPts val="900"/>
              </a:spcAft>
              <a:buSzPct val="100000"/>
              <a:buChar char="•"/>
            </a:pPr>
            <a:r>
              <a:rPr lang="en-US" sz="1250" dirty="0">
                <a:solidFill>
                  <a:srgbClr val="2D3748"/>
                </a:solidFill>
                <a:latin typeface="Calibri" pitchFamily="34" charset="0"/>
                <a:ea typeface="Calibri" pitchFamily="34" charset="-122"/>
                <a:cs typeface="Calibri" pitchFamily="34" charset="-120"/>
              </a:rPr>
              <a:t>Examples: .jpg, .mp3, .pdf, .exe, .pkl</a:t>
            </a:r>
            <a:endParaRPr lang="en-US" sz="1250" dirty="0"/>
          </a:p>
          <a:p>
            <a:pPr marL="342900" indent="-342900">
              <a:spcAft>
                <a:spcPts val="900"/>
              </a:spcAft>
              <a:buSzPct val="100000"/>
              <a:buChar char="•"/>
            </a:pPr>
            <a:r>
              <a:rPr lang="en-US" sz="1250" dirty="0">
                <a:solidFill>
                  <a:srgbClr val="2D3748"/>
                </a:solidFill>
                <a:latin typeface="Calibri" pitchFamily="34" charset="0"/>
                <a:ea typeface="Calibri" pitchFamily="34" charset="-122"/>
                <a:cs typeface="Calibri" pitchFamily="34" charset="-120"/>
              </a:rPr>
              <a:t>Not human-readable in a text editor</a:t>
            </a:r>
            <a:endParaRPr lang="en-US" sz="1250" dirty="0"/>
          </a:p>
          <a:p>
            <a:pPr marL="342900" indent="-342900">
              <a:spcAft>
                <a:spcPts val="900"/>
              </a:spcAft>
              <a:buSzPct val="100000"/>
              <a:buChar char="•"/>
            </a:pPr>
            <a:r>
              <a:rPr lang="en-US" sz="1250" dirty="0">
                <a:solidFill>
                  <a:srgbClr val="2D3748"/>
                </a:solidFill>
                <a:latin typeface="Calibri" pitchFamily="34" charset="0"/>
                <a:ea typeface="Calibri" pitchFamily="34" charset="-122"/>
                <a:cs typeface="Calibri" pitchFamily="34" charset="-120"/>
              </a:rPr>
              <a:t>Opened in binary mode: open('file.jpg', 'rb')</a:t>
            </a:r>
            <a:endParaRPr lang="en-US" sz="1250" dirty="0"/>
          </a:p>
          <a:p>
            <a:pPr marL="342900" indent="-342900">
              <a:spcAft>
                <a:spcPts val="900"/>
              </a:spcAft>
              <a:buSzPct val="100000"/>
              <a:buChar char="•"/>
            </a:pPr>
            <a:r>
              <a:rPr lang="en-US" sz="1250" dirty="0">
                <a:solidFill>
                  <a:srgbClr val="2D3748"/>
                </a:solidFill>
                <a:latin typeface="Calibri" pitchFamily="34" charset="0"/>
                <a:ea typeface="Calibri" pitchFamily="34" charset="-122"/>
                <a:cs typeface="Calibri" pitchFamily="34" charset="-120"/>
              </a:rPr>
              <a:t>Exact byte-for-byte storage—no encoding conversion</a:t>
            </a:r>
            <a:endParaRPr lang="en-US" sz="1250" dirty="0"/>
          </a:p>
        </p:txBody>
      </p:sp>
      <p:sp>
        <p:nvSpPr>
          <p:cNvPr id="14" name="Shape 12"/>
          <p:cNvSpPr/>
          <p:nvPr/>
        </p:nvSpPr>
        <p:spPr>
          <a:xfrm>
            <a:off x="0" y="4919472"/>
            <a:ext cx="9144000" cy="224028"/>
          </a:xfrm>
          <a:prstGeom prst="rect">
            <a:avLst/>
          </a:prstGeom>
          <a:solidFill>
            <a:srgbClr val="E0E8EF"/>
          </a:solidFill>
          <a:ln w="12700">
            <a:solidFill>
              <a:srgbClr val="E0E8EF"/>
            </a:solidFill>
            <a:prstDash val="solid"/>
          </a:ln>
        </p:spPr>
      </p:sp>
      <p:sp>
        <p:nvSpPr>
          <p:cNvPr id="15" name="Text 13"/>
          <p:cNvSpPr/>
          <p:nvPr/>
        </p:nvSpPr>
        <p:spPr>
          <a:xfrm>
            <a:off x="274320" y="4919472"/>
            <a:ext cx="7772400" cy="224028"/>
          </a:xfrm>
          <a:prstGeom prst="rect">
            <a:avLst/>
          </a:prstGeom>
          <a:noFill/>
          <a:ln/>
        </p:spPr>
        <p:txBody>
          <a:bodyPr wrap="square" lIns="0" tIns="0" rIns="0" bIns="0" rtlCol="0" anchor="ctr"/>
          <a:lstStyle/>
          <a:p>
            <a:pPr marL="0" indent="0">
              <a:buNone/>
            </a:pPr>
            <a:r>
              <a:rPr lang="en-US" sz="800" dirty="0">
                <a:solidFill>
                  <a:srgbClr val="4A5568"/>
                </a:solidFill>
                <a:latin typeface="Calibri" pitchFamily="34" charset="0"/>
                <a:ea typeface="Calibri" pitchFamily="34" charset="-122"/>
                <a:cs typeface="Calibri" pitchFamily="34" charset="-120"/>
              </a:rPr>
              <a:t>File Handling, Packaging &amp; Debugging  |  Prof. Python  |  University Course</a:t>
            </a:r>
            <a:endParaRPr lang="en-US" sz="800" dirty="0"/>
          </a:p>
        </p:txBody>
      </p:sp>
      <p:sp>
        <p:nvSpPr>
          <p:cNvPr id="16" name="Text 14"/>
          <p:cNvSpPr/>
          <p:nvPr/>
        </p:nvSpPr>
        <p:spPr>
          <a:xfrm>
            <a:off x="8046720" y="4919472"/>
            <a:ext cx="1005840" cy="224028"/>
          </a:xfrm>
          <a:prstGeom prst="rect">
            <a:avLst/>
          </a:prstGeom>
          <a:noFill/>
          <a:ln/>
        </p:spPr>
        <p:txBody>
          <a:bodyPr wrap="square" lIns="0" tIns="0" rIns="0" bIns="0" rtlCol="0" anchor="ctr"/>
          <a:lstStyle/>
          <a:p>
            <a:pPr marL="0" indent="0" algn="r">
              <a:buNone/>
            </a:pPr>
            <a:r>
              <a:rPr lang="en-US" sz="800" b="1" dirty="0">
                <a:solidFill>
                  <a:srgbClr val="0D7C8F"/>
                </a:solidFill>
                <a:latin typeface="Calibri" pitchFamily="34" charset="0"/>
                <a:ea typeface="Calibri" pitchFamily="34" charset="-122"/>
                <a:cs typeface="Calibri" pitchFamily="34" charset="-120"/>
              </a:rPr>
              <a:t>5 / 15</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4F7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A2B4A"/>
          </a:solidFill>
          <a:ln w="12700">
            <a:solidFill>
              <a:srgbClr val="1A2B4A"/>
            </a:solidFill>
            <a:prstDash val="solid"/>
          </a:ln>
        </p:spPr>
      </p:sp>
      <p:sp>
        <p:nvSpPr>
          <p:cNvPr id="3" name="Text 1"/>
          <p:cNvSpPr/>
          <p:nvPr/>
        </p:nvSpPr>
        <p:spPr>
          <a:xfrm>
            <a:off x="320040" y="0"/>
            <a:ext cx="77724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Opening Files in Python</a:t>
            </a:r>
            <a:endParaRPr lang="en-US" sz="2200" dirty="0"/>
          </a:p>
        </p:txBody>
      </p:sp>
      <p:sp>
        <p:nvSpPr>
          <p:cNvPr id="4" name="Text 2"/>
          <p:cNvSpPr/>
          <p:nvPr/>
        </p:nvSpPr>
        <p:spPr>
          <a:xfrm>
            <a:off x="7132320" y="0"/>
            <a:ext cx="1920240" cy="777240"/>
          </a:xfrm>
          <a:prstGeom prst="rect">
            <a:avLst/>
          </a:prstGeom>
          <a:noFill/>
          <a:ln/>
        </p:spPr>
        <p:txBody>
          <a:bodyPr wrap="square" lIns="0" tIns="0" rIns="0" bIns="0" rtlCol="0" anchor="ctr"/>
          <a:lstStyle/>
          <a:p>
            <a:pPr marL="0" indent="0" algn="r">
              <a:buNone/>
            </a:pPr>
            <a:r>
              <a:rPr lang="en-US" sz="900" dirty="0">
                <a:solidFill>
                  <a:srgbClr val="88BBCC"/>
                </a:solidFill>
                <a:latin typeface="Calibri" pitchFamily="34" charset="0"/>
                <a:ea typeface="Calibri" pitchFamily="34" charset="-122"/>
                <a:cs typeface="Calibri" pitchFamily="34" charset="-120"/>
              </a:rPr>
              <a:t>Unit 3 · Module 1</a:t>
            </a:r>
            <a:endParaRPr lang="en-US" sz="900" dirty="0"/>
          </a:p>
        </p:txBody>
      </p:sp>
      <p:sp>
        <p:nvSpPr>
          <p:cNvPr id="5" name="Shape 3"/>
          <p:cNvSpPr/>
          <p:nvPr/>
        </p:nvSpPr>
        <p:spPr>
          <a:xfrm>
            <a:off x="0" y="777240"/>
            <a:ext cx="9144000" cy="64008"/>
          </a:xfrm>
          <a:prstGeom prst="rect">
            <a:avLst/>
          </a:prstGeom>
          <a:solidFill>
            <a:srgbClr val="0D7C8F"/>
          </a:solidFill>
          <a:ln w="12700">
            <a:solidFill>
              <a:srgbClr val="0D7C8F"/>
            </a:solidFill>
            <a:prstDash val="solid"/>
          </a:ln>
        </p:spPr>
      </p:sp>
      <p:sp>
        <p:nvSpPr>
          <p:cNvPr id="6" name="Text 4"/>
          <p:cNvSpPr/>
          <p:nvPr/>
        </p:nvSpPr>
        <p:spPr>
          <a:xfrm>
            <a:off x="411480" y="883920"/>
            <a:ext cx="8321040" cy="1600200"/>
          </a:xfrm>
          <a:prstGeom prst="rect">
            <a:avLst/>
          </a:prstGeom>
          <a:noFill/>
          <a:ln/>
        </p:spPr>
        <p:txBody>
          <a:bodyPr wrap="square" rtlCol="0" anchor="t"/>
          <a:lstStyle/>
          <a:p>
            <a:pPr marL="342900" indent="-342900">
              <a:spcAft>
                <a:spcPts val="800"/>
              </a:spcAft>
              <a:buSzPct val="100000"/>
              <a:buChar char="•"/>
            </a:pPr>
            <a:r>
              <a:rPr lang="en-US" sz="1450" b="1" dirty="0">
                <a:solidFill>
                  <a:srgbClr val="2D3748"/>
                </a:solidFill>
                <a:latin typeface="Calibri" pitchFamily="34" charset="0"/>
                <a:ea typeface="Calibri" pitchFamily="34" charset="-122"/>
                <a:cs typeface="Calibri" pitchFamily="34" charset="-120"/>
              </a:rPr>
              <a:t>Python uses the built-in open() function to open a file</a:t>
            </a:r>
            <a:endParaRPr lang="en-US" sz="1450" dirty="0"/>
          </a:p>
          <a:p>
            <a:pPr marL="342900" indent="-342900">
              <a:spcAft>
                <a:spcPts val="800"/>
              </a:spcAft>
              <a:buSzPct val="100000"/>
              <a:buChar char="•"/>
            </a:pPr>
            <a:r>
              <a:rPr lang="en-US" sz="1450" dirty="0">
                <a:solidFill>
                  <a:srgbClr val="2D3748"/>
                </a:solidFill>
                <a:latin typeface="Calibri" pitchFamily="34" charset="0"/>
                <a:ea typeface="Calibri" pitchFamily="34" charset="-122"/>
                <a:cs typeface="Calibri" pitchFamily="34" charset="-120"/>
              </a:rPr>
              <a:t>Syntax:  file_object = open(filename, mode)</a:t>
            </a:r>
            <a:endParaRPr lang="en-US" sz="1450" dirty="0"/>
          </a:p>
          <a:p>
            <a:pPr marL="342900" indent="-342900">
              <a:spcAft>
                <a:spcPts val="800"/>
              </a:spcAft>
              <a:buSzPct val="100000"/>
              <a:buChar char="•"/>
            </a:pPr>
            <a:r>
              <a:rPr lang="en-US" sz="1450" dirty="0">
                <a:solidFill>
                  <a:srgbClr val="2D3748"/>
                </a:solidFill>
                <a:latin typeface="Calibri" pitchFamily="34" charset="0"/>
                <a:ea typeface="Calibri" pitchFamily="34" charset="-122"/>
                <a:cs typeface="Calibri" pitchFamily="34" charset="-120"/>
              </a:rPr>
              <a:t>Returns a file object used for reading, writing, or both</a:t>
            </a:r>
            <a:endParaRPr lang="en-US" sz="1450" dirty="0"/>
          </a:p>
          <a:p>
            <a:pPr marL="342900" indent="-342900">
              <a:spcAft>
                <a:spcPts val="800"/>
              </a:spcAft>
              <a:buSzPct val="100000"/>
              <a:buChar char="•"/>
            </a:pPr>
            <a:r>
              <a:rPr lang="en-US" sz="1450" dirty="0">
                <a:solidFill>
                  <a:srgbClr val="2D3748"/>
                </a:solidFill>
                <a:latin typeface="Calibri" pitchFamily="34" charset="0"/>
                <a:ea typeface="Calibri" pitchFamily="34" charset="-122"/>
                <a:cs typeface="Calibri" pitchFamily="34" charset="-120"/>
              </a:rPr>
              <a:t>Always close the file using file_object.close() to free system resources</a:t>
            </a:r>
            <a:endParaRPr lang="en-US" sz="1450" dirty="0"/>
          </a:p>
          <a:p>
            <a:pPr marL="342900" indent="-342900">
              <a:spcAft>
                <a:spcPts val="800"/>
              </a:spcAft>
              <a:buSzPct val="100000"/>
              <a:buChar char="•"/>
            </a:pPr>
            <a:r>
              <a:rPr lang="en-US" sz="1450" dirty="0">
                <a:solidFill>
                  <a:srgbClr val="2D3748"/>
                </a:solidFill>
                <a:latin typeface="Calibri" pitchFamily="34" charset="0"/>
                <a:ea typeface="Calibri" pitchFamily="34" charset="-122"/>
                <a:cs typeface="Calibri" pitchFamily="34" charset="-120"/>
              </a:rPr>
              <a:t>Attempting to open a non-existent file in read mode raises FileNotFoundError</a:t>
            </a:r>
            <a:endParaRPr lang="en-US" sz="1450" dirty="0"/>
          </a:p>
        </p:txBody>
      </p:sp>
      <p:sp>
        <p:nvSpPr>
          <p:cNvPr id="7" name="Shape 5"/>
          <p:cNvSpPr/>
          <p:nvPr/>
        </p:nvSpPr>
        <p:spPr>
          <a:xfrm>
            <a:off x="411480" y="2537531"/>
            <a:ext cx="8321040" cy="2288470"/>
          </a:xfrm>
          <a:prstGeom prst="rect">
            <a:avLst/>
          </a:prstGeom>
          <a:solidFill>
            <a:srgbClr val="1C2B3A"/>
          </a:solidFill>
          <a:ln w="12700">
            <a:solidFill>
              <a:srgbClr val="0D7C8F"/>
            </a:solidFill>
            <a:prstDash val="solid"/>
          </a:ln>
          <a:effectLst>
            <a:outerShdw blurRad="76200" dist="38100" dir="8100000" algn="bl" rotWithShape="0">
              <a:srgbClr val="000000">
                <a:alpha val="20000"/>
              </a:srgbClr>
            </a:outerShdw>
          </a:effectLst>
        </p:spPr>
      </p:sp>
      <p:sp>
        <p:nvSpPr>
          <p:cNvPr id="8" name="Shape 6"/>
          <p:cNvSpPr/>
          <p:nvPr/>
        </p:nvSpPr>
        <p:spPr>
          <a:xfrm>
            <a:off x="424180" y="2558553"/>
            <a:ext cx="713232" cy="219456"/>
          </a:xfrm>
          <a:prstGeom prst="rect">
            <a:avLst/>
          </a:prstGeom>
          <a:solidFill>
            <a:srgbClr val="0D7C8F"/>
          </a:solidFill>
          <a:ln w="12700">
            <a:solidFill>
              <a:srgbClr val="0D7C8F"/>
            </a:solidFill>
            <a:prstDash val="solid"/>
          </a:ln>
        </p:spPr>
      </p:sp>
      <p:sp>
        <p:nvSpPr>
          <p:cNvPr id="9" name="Text 7"/>
          <p:cNvSpPr/>
          <p:nvPr/>
        </p:nvSpPr>
        <p:spPr>
          <a:xfrm>
            <a:off x="374780" y="2548636"/>
            <a:ext cx="713232" cy="219456"/>
          </a:xfrm>
          <a:prstGeom prst="rect">
            <a:avLst/>
          </a:prstGeom>
          <a:noFill/>
          <a:ln/>
        </p:spPr>
        <p:txBody>
          <a:bodyPr wrap="square" lIns="0" tIns="0" rIns="0" bIns="0" rtlCol="0" anchor="ctr"/>
          <a:lstStyle/>
          <a:p>
            <a:pPr marL="0" indent="0" algn="ctr">
              <a:buNone/>
            </a:pPr>
            <a:r>
              <a:rPr lang="en-US" sz="800" dirty="0">
                <a:solidFill>
                  <a:srgbClr val="FFFFFF"/>
                </a:solidFill>
                <a:latin typeface="Consolas" pitchFamily="34" charset="0"/>
                <a:ea typeface="Consolas" pitchFamily="34" charset="-122"/>
                <a:cs typeface="Consolas" pitchFamily="34" charset="-120"/>
              </a:rPr>
              <a:t>python</a:t>
            </a:r>
            <a:endParaRPr lang="en-US" sz="800" dirty="0"/>
          </a:p>
        </p:txBody>
      </p:sp>
      <p:sp>
        <p:nvSpPr>
          <p:cNvPr id="10" name="Text 8"/>
          <p:cNvSpPr/>
          <p:nvPr/>
        </p:nvSpPr>
        <p:spPr>
          <a:xfrm>
            <a:off x="547274" y="2834375"/>
            <a:ext cx="7991856" cy="1252728"/>
          </a:xfrm>
          <a:prstGeom prst="rect">
            <a:avLst/>
          </a:prstGeom>
          <a:noFill/>
          <a:ln/>
        </p:spPr>
        <p:txBody>
          <a:bodyPr wrap="square" lIns="0" tIns="0" rIns="0" bIns="0" rtlCol="0" anchor="t"/>
          <a:lstStyle/>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 Method 1 — Manual open/close</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file = open("students.txt", "r")</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content = file.read()</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file.close()             # Must not forget this!</a:t>
            </a:r>
            <a:endParaRPr lang="en-US" sz="1100" dirty="0"/>
          </a:p>
          <a:p>
            <a:pPr marL="0" indent="0">
              <a:spcAft>
                <a:spcPts val="300"/>
              </a:spcAft>
              <a:buNone/>
            </a:pP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 Method 2 — with statement (RECOMMENDED)</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with open("students.txt", "r") as file:</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    content = file.read()</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 File is automatically closed here</a:t>
            </a:r>
            <a:endParaRPr lang="en-US" sz="1100" dirty="0"/>
          </a:p>
        </p:txBody>
      </p:sp>
      <p:sp>
        <p:nvSpPr>
          <p:cNvPr id="11" name="Shape 9"/>
          <p:cNvSpPr/>
          <p:nvPr/>
        </p:nvSpPr>
        <p:spPr>
          <a:xfrm>
            <a:off x="0" y="4919472"/>
            <a:ext cx="9144000" cy="224028"/>
          </a:xfrm>
          <a:prstGeom prst="rect">
            <a:avLst/>
          </a:prstGeom>
          <a:solidFill>
            <a:srgbClr val="E0E8EF"/>
          </a:solidFill>
          <a:ln w="12700">
            <a:solidFill>
              <a:srgbClr val="E0E8EF"/>
            </a:solidFill>
            <a:prstDash val="solid"/>
          </a:ln>
        </p:spPr>
      </p:sp>
      <p:sp>
        <p:nvSpPr>
          <p:cNvPr id="12" name="Text 10"/>
          <p:cNvSpPr/>
          <p:nvPr/>
        </p:nvSpPr>
        <p:spPr>
          <a:xfrm>
            <a:off x="274320" y="4919472"/>
            <a:ext cx="7772400" cy="224028"/>
          </a:xfrm>
          <a:prstGeom prst="rect">
            <a:avLst/>
          </a:prstGeom>
          <a:noFill/>
          <a:ln/>
        </p:spPr>
        <p:txBody>
          <a:bodyPr wrap="square" lIns="0" tIns="0" rIns="0" bIns="0" rtlCol="0" anchor="ctr"/>
          <a:lstStyle/>
          <a:p>
            <a:pPr marL="0" indent="0">
              <a:buNone/>
            </a:pPr>
            <a:r>
              <a:rPr lang="en-US" sz="800" dirty="0">
                <a:solidFill>
                  <a:srgbClr val="4A5568"/>
                </a:solidFill>
                <a:latin typeface="Calibri" pitchFamily="34" charset="0"/>
                <a:ea typeface="Calibri" pitchFamily="34" charset="-122"/>
                <a:cs typeface="Calibri" pitchFamily="34" charset="-120"/>
              </a:rPr>
              <a:t>File Handling, Packaging &amp; Debugging  |  Prof. Python  |  University Course</a:t>
            </a:r>
            <a:endParaRPr lang="en-US" sz="800" dirty="0"/>
          </a:p>
        </p:txBody>
      </p:sp>
      <p:sp>
        <p:nvSpPr>
          <p:cNvPr id="13" name="Text 11"/>
          <p:cNvSpPr/>
          <p:nvPr/>
        </p:nvSpPr>
        <p:spPr>
          <a:xfrm>
            <a:off x="8046720" y="4919472"/>
            <a:ext cx="1005840" cy="224028"/>
          </a:xfrm>
          <a:prstGeom prst="rect">
            <a:avLst/>
          </a:prstGeom>
          <a:noFill/>
          <a:ln/>
        </p:spPr>
        <p:txBody>
          <a:bodyPr wrap="square" lIns="0" tIns="0" rIns="0" bIns="0" rtlCol="0" anchor="ctr"/>
          <a:lstStyle/>
          <a:p>
            <a:pPr marL="0" indent="0" algn="r">
              <a:buNone/>
            </a:pPr>
            <a:r>
              <a:rPr lang="en-US" sz="800" b="1" dirty="0">
                <a:solidFill>
                  <a:srgbClr val="0D7C8F"/>
                </a:solidFill>
                <a:latin typeface="Calibri" pitchFamily="34" charset="0"/>
                <a:ea typeface="Calibri" pitchFamily="34" charset="-122"/>
                <a:cs typeface="Calibri" pitchFamily="34" charset="-120"/>
              </a:rPr>
              <a:t>6 / 15</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4F7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A2B4A"/>
          </a:solidFill>
          <a:ln w="12700">
            <a:solidFill>
              <a:srgbClr val="1A2B4A"/>
            </a:solidFill>
            <a:prstDash val="solid"/>
          </a:ln>
        </p:spPr>
      </p:sp>
      <p:sp>
        <p:nvSpPr>
          <p:cNvPr id="3" name="Text 1"/>
          <p:cNvSpPr/>
          <p:nvPr/>
        </p:nvSpPr>
        <p:spPr>
          <a:xfrm>
            <a:off x="320040" y="0"/>
            <a:ext cx="77724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File Modes in Python</a:t>
            </a:r>
            <a:endParaRPr lang="en-US" sz="2200" dirty="0"/>
          </a:p>
        </p:txBody>
      </p:sp>
      <p:sp>
        <p:nvSpPr>
          <p:cNvPr id="4" name="Text 2"/>
          <p:cNvSpPr/>
          <p:nvPr/>
        </p:nvSpPr>
        <p:spPr>
          <a:xfrm>
            <a:off x="7132320" y="0"/>
            <a:ext cx="1920240" cy="777240"/>
          </a:xfrm>
          <a:prstGeom prst="rect">
            <a:avLst/>
          </a:prstGeom>
          <a:noFill/>
          <a:ln/>
        </p:spPr>
        <p:txBody>
          <a:bodyPr wrap="square" lIns="0" tIns="0" rIns="0" bIns="0" rtlCol="0" anchor="ctr"/>
          <a:lstStyle/>
          <a:p>
            <a:pPr marL="0" indent="0" algn="r">
              <a:buNone/>
            </a:pPr>
            <a:r>
              <a:rPr lang="en-US" sz="900" dirty="0">
                <a:solidFill>
                  <a:srgbClr val="88BBCC"/>
                </a:solidFill>
                <a:latin typeface="Calibri" pitchFamily="34" charset="0"/>
                <a:ea typeface="Calibri" pitchFamily="34" charset="-122"/>
                <a:cs typeface="Calibri" pitchFamily="34" charset="-120"/>
              </a:rPr>
              <a:t>Unit 3 · Module 1</a:t>
            </a:r>
            <a:endParaRPr lang="en-US" sz="900" dirty="0"/>
          </a:p>
        </p:txBody>
      </p:sp>
      <p:sp>
        <p:nvSpPr>
          <p:cNvPr id="5" name="Shape 3"/>
          <p:cNvSpPr/>
          <p:nvPr/>
        </p:nvSpPr>
        <p:spPr>
          <a:xfrm>
            <a:off x="0" y="777240"/>
            <a:ext cx="9144000" cy="64008"/>
          </a:xfrm>
          <a:prstGeom prst="rect">
            <a:avLst/>
          </a:prstGeom>
          <a:solidFill>
            <a:srgbClr val="0D7C8F"/>
          </a:solidFill>
          <a:ln w="12700">
            <a:solidFill>
              <a:srgbClr val="0D7C8F"/>
            </a:solidFill>
            <a:prstDash val="solid"/>
          </a:ln>
        </p:spPr>
      </p:sp>
      <p:graphicFrame>
        <p:nvGraphicFramePr>
          <p:cNvPr id="8" name="Table 0"/>
          <p:cNvGraphicFramePr>
            <a:graphicFrameLocks noGrp="1"/>
          </p:cNvGraphicFramePr>
          <p:nvPr>
            <p:extLst>
              <p:ext uri="{D42A27DB-BD31-4B8C-83A1-F6EECF244321}">
                <p14:modId xmlns:p14="http://schemas.microsoft.com/office/powerpoint/2010/main" val="3039346009"/>
              </p:ext>
            </p:extLst>
          </p:nvPr>
        </p:nvGraphicFramePr>
        <p:xfrm>
          <a:off x="474018" y="991650"/>
          <a:ext cx="8091914" cy="3456432"/>
        </p:xfrm>
        <a:graphic>
          <a:graphicData uri="http://schemas.openxmlformats.org/drawingml/2006/table">
            <a:tbl>
              <a:tblPr/>
              <a:tblGrid>
                <a:gridCol w="682121">
                  <a:extLst>
                    <a:ext uri="{9D8B030D-6E8A-4147-A177-3AD203B41FA5}">
                      <a16:colId xmlns:a16="http://schemas.microsoft.com/office/drawing/2014/main" val="20000"/>
                    </a:ext>
                  </a:extLst>
                </a:gridCol>
                <a:gridCol w="1387366">
                  <a:extLst>
                    <a:ext uri="{9D8B030D-6E8A-4147-A177-3AD203B41FA5}">
                      <a16:colId xmlns:a16="http://schemas.microsoft.com/office/drawing/2014/main" val="20001"/>
                    </a:ext>
                  </a:extLst>
                </a:gridCol>
                <a:gridCol w="3184634">
                  <a:extLst>
                    <a:ext uri="{9D8B030D-6E8A-4147-A177-3AD203B41FA5}">
                      <a16:colId xmlns:a16="http://schemas.microsoft.com/office/drawing/2014/main" val="20002"/>
                    </a:ext>
                  </a:extLst>
                </a:gridCol>
                <a:gridCol w="1240221">
                  <a:extLst>
                    <a:ext uri="{9D8B030D-6E8A-4147-A177-3AD203B41FA5}">
                      <a16:colId xmlns:a16="http://schemas.microsoft.com/office/drawing/2014/main" val="20003"/>
                    </a:ext>
                  </a:extLst>
                </a:gridCol>
                <a:gridCol w="1597572">
                  <a:extLst>
                    <a:ext uri="{9D8B030D-6E8A-4147-A177-3AD203B41FA5}">
                      <a16:colId xmlns:a16="http://schemas.microsoft.com/office/drawing/2014/main" val="20004"/>
                    </a:ext>
                  </a:extLst>
                </a:gridCol>
              </a:tblGrid>
              <a:tr h="384048">
                <a:tc>
                  <a:txBody>
                    <a:bodyPr/>
                    <a:lstStyle/>
                    <a:p>
                      <a:pPr marL="0" indent="0" algn="ctr">
                        <a:buNone/>
                      </a:pPr>
                      <a:r>
                        <a:rPr lang="en-US" sz="1400" b="1" dirty="0">
                          <a:solidFill>
                            <a:srgbClr val="FFFFFF"/>
                          </a:solidFill>
                          <a:latin typeface="Calibri" pitchFamily="34" charset="0"/>
                          <a:ea typeface="Calibri" pitchFamily="34" charset="-122"/>
                          <a:cs typeface="Calibri" pitchFamily="34" charset="-120"/>
                        </a:rPr>
                        <a:t>Mode</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1A2B4A"/>
                    </a:solidFill>
                  </a:tcPr>
                </a:tc>
                <a:tc>
                  <a:txBody>
                    <a:bodyPr/>
                    <a:lstStyle/>
                    <a:p>
                      <a:pPr marL="0" indent="0" algn="ctr">
                        <a:buNone/>
                      </a:pPr>
                      <a:r>
                        <a:rPr lang="en-US" sz="1400" b="1" dirty="0">
                          <a:solidFill>
                            <a:srgbClr val="FFFFFF"/>
                          </a:solidFill>
                          <a:latin typeface="Calibri" pitchFamily="34" charset="0"/>
                          <a:ea typeface="Calibri" pitchFamily="34" charset="-122"/>
                          <a:cs typeface="Calibri" pitchFamily="34" charset="-120"/>
                        </a:rPr>
                        <a:t>Name</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1A2B4A"/>
                    </a:solidFill>
                  </a:tcPr>
                </a:tc>
                <a:tc>
                  <a:txBody>
                    <a:bodyPr/>
                    <a:lstStyle/>
                    <a:p>
                      <a:pPr marL="0" indent="0" algn="l">
                        <a:buNone/>
                      </a:pPr>
                      <a:r>
                        <a:rPr lang="en-US" sz="1400" b="1" dirty="0">
                          <a:solidFill>
                            <a:srgbClr val="FFFFFF"/>
                          </a:solidFill>
                          <a:latin typeface="Calibri" pitchFamily="34" charset="0"/>
                          <a:ea typeface="Calibri" pitchFamily="34" charset="-122"/>
                          <a:cs typeface="Calibri" pitchFamily="34" charset="-120"/>
                        </a:rPr>
                        <a:t>Description</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1A2B4A"/>
                    </a:solidFill>
                  </a:tcPr>
                </a:tc>
                <a:tc>
                  <a:txBody>
                    <a:bodyPr/>
                    <a:lstStyle/>
                    <a:p>
                      <a:pPr marL="0" indent="0" algn="ctr">
                        <a:buNone/>
                      </a:pPr>
                      <a:r>
                        <a:rPr lang="en-US" sz="1400" b="1" dirty="0">
                          <a:solidFill>
                            <a:srgbClr val="FFFFFF"/>
                          </a:solidFill>
                          <a:latin typeface="Calibri" pitchFamily="34" charset="0"/>
                          <a:ea typeface="Calibri" pitchFamily="34" charset="-122"/>
                          <a:cs typeface="Calibri" pitchFamily="34" charset="-120"/>
                        </a:rPr>
                        <a:t>Creates File?</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1A2B4A"/>
                    </a:solidFill>
                  </a:tcPr>
                </a:tc>
                <a:tc>
                  <a:txBody>
                    <a:bodyPr/>
                    <a:lstStyle/>
                    <a:p>
                      <a:pPr marL="0" indent="0" algn="ctr">
                        <a:buNone/>
                      </a:pPr>
                      <a:r>
                        <a:rPr lang="en-US" sz="1400" b="1" dirty="0">
                          <a:solidFill>
                            <a:srgbClr val="FFFFFF"/>
                          </a:solidFill>
                          <a:latin typeface="Calibri" pitchFamily="34" charset="0"/>
                          <a:ea typeface="Calibri" pitchFamily="34" charset="-122"/>
                          <a:cs typeface="Calibri" pitchFamily="34" charset="-120"/>
                        </a:rPr>
                        <a:t>Overwrites?</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1A2B4A"/>
                    </a:solidFill>
                  </a:tcPr>
                </a:tc>
                <a:extLst>
                  <a:ext uri="{0D108BD9-81ED-4DB2-BD59-A6C34878D82A}">
                    <a16:rowId xmlns:a16="http://schemas.microsoft.com/office/drawing/2014/main" val="10000"/>
                  </a:ext>
                </a:extLst>
              </a:tr>
              <a:tr h="384048">
                <a:tc>
                  <a:txBody>
                    <a:bodyPr/>
                    <a:lstStyle/>
                    <a:p>
                      <a:pPr marL="0" indent="0" algn="ctr">
                        <a:buNone/>
                      </a:pPr>
                      <a:r>
                        <a:rPr lang="en-US" sz="1400" b="1" dirty="0">
                          <a:solidFill>
                            <a:srgbClr val="0D7C8F"/>
                          </a:solidFill>
                          <a:latin typeface="Consolas" pitchFamily="34" charset="0"/>
                          <a:ea typeface="Consolas" pitchFamily="34" charset="-122"/>
                          <a:cs typeface="Consolas" pitchFamily="34" charset="-120"/>
                        </a:rPr>
                        <a:t>r</a:t>
                      </a:r>
                      <a:endParaRPr lang="en-US" sz="1400" dirty="0">
                        <a:latin typeface="Consolas" charset="0"/>
                        <a:ea typeface="Consolas" charset="0"/>
                        <a:cs typeface="Consolas"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FFFFFF"/>
                    </a:solidFill>
                  </a:tcPr>
                </a:tc>
                <a:tc>
                  <a:txBody>
                    <a:bodyPr/>
                    <a:lstStyle/>
                    <a:p>
                      <a:pPr marL="0" indent="0" algn="ctr">
                        <a:buNone/>
                      </a:pPr>
                      <a:r>
                        <a:rPr lang="en-US" sz="1400" dirty="0">
                          <a:solidFill>
                            <a:srgbClr val="2D3748"/>
                          </a:solidFill>
                          <a:latin typeface="Calibri" pitchFamily="34" charset="0"/>
                          <a:ea typeface="Calibri" pitchFamily="34" charset="-122"/>
                          <a:cs typeface="Calibri" pitchFamily="34" charset="-120"/>
                        </a:rPr>
                        <a:t>Read</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FFFFFF"/>
                    </a:solidFill>
                  </a:tcPr>
                </a:tc>
                <a:tc>
                  <a:txBody>
                    <a:bodyPr/>
                    <a:lstStyle/>
                    <a:p>
                      <a:pPr marL="0" indent="0" algn="l">
                        <a:buNone/>
                      </a:pPr>
                      <a:r>
                        <a:rPr lang="en-US" sz="1400" dirty="0">
                          <a:solidFill>
                            <a:srgbClr val="2D3748"/>
                          </a:solidFill>
                          <a:latin typeface="Calibri" pitchFamily="34" charset="0"/>
                          <a:ea typeface="Calibri" pitchFamily="34" charset="-122"/>
                          <a:cs typeface="Calibri" pitchFamily="34" charset="-120"/>
                        </a:rPr>
                        <a:t>Opens file for reading only</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FFFFFF"/>
                    </a:solidFill>
                  </a:tcPr>
                </a:tc>
                <a:tc>
                  <a:txBody>
                    <a:bodyPr/>
                    <a:lstStyle/>
                    <a:p>
                      <a:pPr marL="0" indent="0" algn="ctr">
                        <a:buNone/>
                      </a:pPr>
                      <a:r>
                        <a:rPr lang="en-US" sz="1400" dirty="0">
                          <a:solidFill>
                            <a:srgbClr val="2D3748"/>
                          </a:solidFill>
                          <a:latin typeface="Calibri" pitchFamily="34" charset="0"/>
                          <a:ea typeface="Calibri" pitchFamily="34" charset="-122"/>
                          <a:cs typeface="Calibri" pitchFamily="34" charset="-120"/>
                        </a:rPr>
                        <a:t>No</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FFFFFF"/>
                    </a:solidFill>
                  </a:tcPr>
                </a:tc>
                <a:tc>
                  <a:txBody>
                    <a:bodyPr/>
                    <a:lstStyle/>
                    <a:p>
                      <a:pPr marL="0" indent="0" algn="ctr">
                        <a:buNone/>
                      </a:pPr>
                      <a:r>
                        <a:rPr lang="en-US" sz="1400" dirty="0">
                          <a:solidFill>
                            <a:srgbClr val="2D3748"/>
                          </a:solidFill>
                          <a:latin typeface="Calibri" pitchFamily="34" charset="0"/>
                          <a:ea typeface="Calibri" pitchFamily="34" charset="-122"/>
                          <a:cs typeface="Calibri" pitchFamily="34" charset="-120"/>
                        </a:rPr>
                        <a:t>No</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384048">
                <a:tc>
                  <a:txBody>
                    <a:bodyPr/>
                    <a:lstStyle/>
                    <a:p>
                      <a:pPr marL="0" indent="0" algn="ctr">
                        <a:buNone/>
                      </a:pPr>
                      <a:r>
                        <a:rPr lang="en-US" sz="1400" b="1" dirty="0">
                          <a:solidFill>
                            <a:srgbClr val="0D7C8F"/>
                          </a:solidFill>
                          <a:latin typeface="Consolas" pitchFamily="34" charset="0"/>
                          <a:ea typeface="Consolas" pitchFamily="34" charset="-122"/>
                          <a:cs typeface="Consolas" pitchFamily="34" charset="-120"/>
                        </a:rPr>
                        <a:t>w</a:t>
                      </a:r>
                      <a:endParaRPr lang="en-US" sz="1400" dirty="0">
                        <a:latin typeface="Consolas" charset="0"/>
                        <a:ea typeface="Consolas" charset="0"/>
                        <a:cs typeface="Consolas"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EDF4F8"/>
                    </a:solidFill>
                  </a:tcPr>
                </a:tc>
                <a:tc>
                  <a:txBody>
                    <a:bodyPr/>
                    <a:lstStyle/>
                    <a:p>
                      <a:pPr marL="0" indent="0" algn="ctr">
                        <a:buNone/>
                      </a:pPr>
                      <a:r>
                        <a:rPr lang="en-US" sz="1400" dirty="0">
                          <a:solidFill>
                            <a:srgbClr val="2D3748"/>
                          </a:solidFill>
                          <a:latin typeface="Calibri" pitchFamily="34" charset="0"/>
                          <a:ea typeface="Calibri" pitchFamily="34" charset="-122"/>
                          <a:cs typeface="Calibri" pitchFamily="34" charset="-120"/>
                        </a:rPr>
                        <a:t>Write</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EDF4F8"/>
                    </a:solidFill>
                  </a:tcPr>
                </a:tc>
                <a:tc>
                  <a:txBody>
                    <a:bodyPr/>
                    <a:lstStyle/>
                    <a:p>
                      <a:pPr marL="0" indent="0" algn="l">
                        <a:buNone/>
                      </a:pPr>
                      <a:r>
                        <a:rPr lang="en-US" sz="1400" dirty="0">
                          <a:solidFill>
                            <a:srgbClr val="2D3748"/>
                          </a:solidFill>
                          <a:latin typeface="Calibri" pitchFamily="34" charset="0"/>
                          <a:ea typeface="Calibri" pitchFamily="34" charset="-122"/>
                          <a:cs typeface="Calibri" pitchFamily="34" charset="-120"/>
                        </a:rPr>
                        <a:t>Opens file for writing (truncates)</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EDF4F8"/>
                    </a:solidFill>
                  </a:tcPr>
                </a:tc>
                <a:tc>
                  <a:txBody>
                    <a:bodyPr/>
                    <a:lstStyle/>
                    <a:p>
                      <a:pPr marL="0" indent="0" algn="ctr">
                        <a:buNone/>
                      </a:pPr>
                      <a:r>
                        <a:rPr lang="en-US" sz="1400" dirty="0">
                          <a:solidFill>
                            <a:srgbClr val="2D3748"/>
                          </a:solidFill>
                          <a:latin typeface="Calibri" pitchFamily="34" charset="0"/>
                          <a:ea typeface="Calibri" pitchFamily="34" charset="-122"/>
                          <a:cs typeface="Calibri" pitchFamily="34" charset="-120"/>
                        </a:rPr>
                        <a:t>Yes</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EDF4F8"/>
                    </a:solidFill>
                  </a:tcPr>
                </a:tc>
                <a:tc>
                  <a:txBody>
                    <a:bodyPr/>
                    <a:lstStyle/>
                    <a:p>
                      <a:pPr marL="0" indent="0" algn="ctr">
                        <a:buNone/>
                      </a:pPr>
                      <a:r>
                        <a:rPr lang="en-US" sz="1400" dirty="0">
                          <a:solidFill>
                            <a:srgbClr val="2D3748"/>
                          </a:solidFill>
                          <a:latin typeface="Calibri" pitchFamily="34" charset="0"/>
                          <a:ea typeface="Calibri" pitchFamily="34" charset="-122"/>
                          <a:cs typeface="Calibri" pitchFamily="34" charset="-120"/>
                        </a:rPr>
                        <a:t>Yes</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EDF4F8"/>
                    </a:solidFill>
                  </a:tcPr>
                </a:tc>
                <a:extLst>
                  <a:ext uri="{0D108BD9-81ED-4DB2-BD59-A6C34878D82A}">
                    <a16:rowId xmlns:a16="http://schemas.microsoft.com/office/drawing/2014/main" val="10002"/>
                  </a:ext>
                </a:extLst>
              </a:tr>
              <a:tr h="384048">
                <a:tc>
                  <a:txBody>
                    <a:bodyPr/>
                    <a:lstStyle/>
                    <a:p>
                      <a:pPr marL="0" indent="0" algn="ctr">
                        <a:buNone/>
                      </a:pPr>
                      <a:r>
                        <a:rPr lang="en-US" sz="1400" b="1" dirty="0">
                          <a:solidFill>
                            <a:srgbClr val="0D7C8F"/>
                          </a:solidFill>
                          <a:latin typeface="Consolas" pitchFamily="34" charset="0"/>
                          <a:ea typeface="Consolas" pitchFamily="34" charset="-122"/>
                          <a:cs typeface="Consolas" pitchFamily="34" charset="-120"/>
                        </a:rPr>
                        <a:t>a</a:t>
                      </a:r>
                      <a:endParaRPr lang="en-US" sz="1400" dirty="0">
                        <a:latin typeface="Consolas" charset="0"/>
                        <a:ea typeface="Consolas" charset="0"/>
                        <a:cs typeface="Consolas"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FFFFFF"/>
                    </a:solidFill>
                  </a:tcPr>
                </a:tc>
                <a:tc>
                  <a:txBody>
                    <a:bodyPr/>
                    <a:lstStyle/>
                    <a:p>
                      <a:pPr marL="0" indent="0" algn="ctr">
                        <a:buNone/>
                      </a:pPr>
                      <a:r>
                        <a:rPr lang="en-US" sz="1400" dirty="0">
                          <a:solidFill>
                            <a:srgbClr val="2D3748"/>
                          </a:solidFill>
                          <a:latin typeface="Calibri" pitchFamily="34" charset="0"/>
                          <a:ea typeface="Calibri" pitchFamily="34" charset="-122"/>
                          <a:cs typeface="Calibri" pitchFamily="34" charset="-120"/>
                        </a:rPr>
                        <a:t>Append</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FFFFFF"/>
                    </a:solidFill>
                  </a:tcPr>
                </a:tc>
                <a:tc>
                  <a:txBody>
                    <a:bodyPr/>
                    <a:lstStyle/>
                    <a:p>
                      <a:pPr marL="0" indent="0" algn="l">
                        <a:buNone/>
                      </a:pPr>
                      <a:r>
                        <a:rPr lang="en-US" sz="1400" dirty="0">
                          <a:solidFill>
                            <a:srgbClr val="2D3748"/>
                          </a:solidFill>
                          <a:latin typeface="Calibri" pitchFamily="34" charset="0"/>
                          <a:ea typeface="Calibri" pitchFamily="34" charset="-122"/>
                          <a:cs typeface="Calibri" pitchFamily="34" charset="-120"/>
                        </a:rPr>
                        <a:t>Opens for writing at end of file</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FFFFFF"/>
                    </a:solidFill>
                  </a:tcPr>
                </a:tc>
                <a:tc>
                  <a:txBody>
                    <a:bodyPr/>
                    <a:lstStyle/>
                    <a:p>
                      <a:pPr marL="0" indent="0" algn="ctr">
                        <a:buNone/>
                      </a:pPr>
                      <a:r>
                        <a:rPr lang="en-US" sz="1400" dirty="0">
                          <a:solidFill>
                            <a:srgbClr val="2D3748"/>
                          </a:solidFill>
                          <a:latin typeface="Calibri" pitchFamily="34" charset="0"/>
                          <a:ea typeface="Calibri" pitchFamily="34" charset="-122"/>
                          <a:cs typeface="Calibri" pitchFamily="34" charset="-120"/>
                        </a:rPr>
                        <a:t>Yes</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FFFFFF"/>
                    </a:solidFill>
                  </a:tcPr>
                </a:tc>
                <a:tc>
                  <a:txBody>
                    <a:bodyPr/>
                    <a:lstStyle/>
                    <a:p>
                      <a:pPr marL="0" indent="0" algn="ctr">
                        <a:buNone/>
                      </a:pPr>
                      <a:r>
                        <a:rPr lang="en-US" sz="1400" dirty="0">
                          <a:solidFill>
                            <a:srgbClr val="2D3748"/>
                          </a:solidFill>
                          <a:latin typeface="Calibri" pitchFamily="34" charset="0"/>
                          <a:ea typeface="Calibri" pitchFamily="34" charset="-122"/>
                          <a:cs typeface="Calibri" pitchFamily="34" charset="-120"/>
                        </a:rPr>
                        <a:t>No</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384048">
                <a:tc>
                  <a:txBody>
                    <a:bodyPr/>
                    <a:lstStyle/>
                    <a:p>
                      <a:pPr marL="0" indent="0" algn="ctr">
                        <a:buNone/>
                      </a:pPr>
                      <a:r>
                        <a:rPr lang="en-US" sz="1400" b="1" dirty="0">
                          <a:solidFill>
                            <a:srgbClr val="0D7C8F"/>
                          </a:solidFill>
                          <a:latin typeface="Consolas" pitchFamily="34" charset="0"/>
                          <a:ea typeface="Consolas" pitchFamily="34" charset="-122"/>
                          <a:cs typeface="Consolas" pitchFamily="34" charset="-120"/>
                        </a:rPr>
                        <a:t>r+</a:t>
                      </a:r>
                      <a:endParaRPr lang="en-US" sz="1400" dirty="0">
                        <a:latin typeface="Consolas" charset="0"/>
                        <a:ea typeface="Consolas" charset="0"/>
                        <a:cs typeface="Consolas"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EDF4F8"/>
                    </a:solidFill>
                  </a:tcPr>
                </a:tc>
                <a:tc>
                  <a:txBody>
                    <a:bodyPr/>
                    <a:lstStyle/>
                    <a:p>
                      <a:pPr marL="0" indent="0" algn="ctr">
                        <a:buNone/>
                      </a:pPr>
                      <a:r>
                        <a:rPr lang="en-US" sz="1400" dirty="0">
                          <a:solidFill>
                            <a:srgbClr val="2D3748"/>
                          </a:solidFill>
                          <a:latin typeface="Calibri" pitchFamily="34" charset="0"/>
                          <a:ea typeface="Calibri" pitchFamily="34" charset="-122"/>
                          <a:cs typeface="Calibri" pitchFamily="34" charset="-120"/>
                        </a:rPr>
                        <a:t>Read+Write</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EDF4F8"/>
                    </a:solidFill>
                  </a:tcPr>
                </a:tc>
                <a:tc>
                  <a:txBody>
                    <a:bodyPr/>
                    <a:lstStyle/>
                    <a:p>
                      <a:pPr marL="0" indent="0" algn="l">
                        <a:buNone/>
                      </a:pPr>
                      <a:r>
                        <a:rPr lang="en-US" sz="1400" dirty="0">
                          <a:solidFill>
                            <a:srgbClr val="2D3748"/>
                          </a:solidFill>
                          <a:latin typeface="Calibri" pitchFamily="34" charset="0"/>
                          <a:ea typeface="Calibri" pitchFamily="34" charset="-122"/>
                          <a:cs typeface="Calibri" pitchFamily="34" charset="-120"/>
                        </a:rPr>
                        <a:t>Opens for both reading and writing</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EDF4F8"/>
                    </a:solidFill>
                  </a:tcPr>
                </a:tc>
                <a:tc>
                  <a:txBody>
                    <a:bodyPr/>
                    <a:lstStyle/>
                    <a:p>
                      <a:pPr marL="0" indent="0" algn="ctr">
                        <a:buNone/>
                      </a:pPr>
                      <a:r>
                        <a:rPr lang="en-US" sz="1400" dirty="0">
                          <a:solidFill>
                            <a:srgbClr val="2D3748"/>
                          </a:solidFill>
                          <a:latin typeface="Calibri" pitchFamily="34" charset="0"/>
                          <a:ea typeface="Calibri" pitchFamily="34" charset="-122"/>
                          <a:cs typeface="Calibri" pitchFamily="34" charset="-120"/>
                        </a:rPr>
                        <a:t>No</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EDF4F8"/>
                    </a:solidFill>
                  </a:tcPr>
                </a:tc>
                <a:tc>
                  <a:txBody>
                    <a:bodyPr/>
                    <a:lstStyle/>
                    <a:p>
                      <a:pPr marL="0" indent="0" algn="ctr">
                        <a:buNone/>
                      </a:pPr>
                      <a:r>
                        <a:rPr lang="en-US" sz="1400" dirty="0">
                          <a:solidFill>
                            <a:srgbClr val="2D3748"/>
                          </a:solidFill>
                          <a:latin typeface="Calibri" pitchFamily="34" charset="0"/>
                          <a:ea typeface="Calibri" pitchFamily="34" charset="-122"/>
                          <a:cs typeface="Calibri" pitchFamily="34" charset="-120"/>
                        </a:rPr>
                        <a:t>No</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EDF4F8"/>
                    </a:solidFill>
                  </a:tcPr>
                </a:tc>
                <a:extLst>
                  <a:ext uri="{0D108BD9-81ED-4DB2-BD59-A6C34878D82A}">
                    <a16:rowId xmlns:a16="http://schemas.microsoft.com/office/drawing/2014/main" val="10004"/>
                  </a:ext>
                </a:extLst>
              </a:tr>
              <a:tr h="384048">
                <a:tc>
                  <a:txBody>
                    <a:bodyPr/>
                    <a:lstStyle/>
                    <a:p>
                      <a:pPr marL="0" indent="0" algn="ctr">
                        <a:buNone/>
                      </a:pPr>
                      <a:r>
                        <a:rPr lang="en-US" sz="1400" b="1" dirty="0">
                          <a:solidFill>
                            <a:srgbClr val="0D7C8F"/>
                          </a:solidFill>
                          <a:latin typeface="Consolas" pitchFamily="34" charset="0"/>
                          <a:ea typeface="Consolas" pitchFamily="34" charset="-122"/>
                          <a:cs typeface="Consolas" pitchFamily="34" charset="-120"/>
                        </a:rPr>
                        <a:t>w+</a:t>
                      </a:r>
                      <a:endParaRPr lang="en-US" sz="1400" dirty="0">
                        <a:latin typeface="Consolas" charset="0"/>
                        <a:ea typeface="Consolas" charset="0"/>
                        <a:cs typeface="Consolas"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FFFFFF"/>
                    </a:solidFill>
                  </a:tcPr>
                </a:tc>
                <a:tc>
                  <a:txBody>
                    <a:bodyPr/>
                    <a:lstStyle/>
                    <a:p>
                      <a:pPr marL="0" indent="0" algn="ctr">
                        <a:buNone/>
                      </a:pPr>
                      <a:r>
                        <a:rPr lang="en-US" sz="1400" dirty="0">
                          <a:solidFill>
                            <a:srgbClr val="2D3748"/>
                          </a:solidFill>
                          <a:latin typeface="Calibri" pitchFamily="34" charset="0"/>
                          <a:ea typeface="Calibri" pitchFamily="34" charset="-122"/>
                          <a:cs typeface="Calibri" pitchFamily="34" charset="-120"/>
                        </a:rPr>
                        <a:t>Write+Read</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FFFFFF"/>
                    </a:solidFill>
                  </a:tcPr>
                </a:tc>
                <a:tc>
                  <a:txBody>
                    <a:bodyPr/>
                    <a:lstStyle/>
                    <a:p>
                      <a:pPr marL="0" indent="0" algn="l">
                        <a:buNone/>
                      </a:pPr>
                      <a:r>
                        <a:rPr lang="en-US" sz="1400" dirty="0">
                          <a:solidFill>
                            <a:srgbClr val="2D3748"/>
                          </a:solidFill>
                          <a:latin typeface="Calibri" pitchFamily="34" charset="0"/>
                          <a:ea typeface="Calibri" pitchFamily="34" charset="-122"/>
                          <a:cs typeface="Calibri" pitchFamily="34" charset="-120"/>
                        </a:rPr>
                        <a:t>Truncates then opens for reading/writing</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FFFFFF"/>
                    </a:solidFill>
                  </a:tcPr>
                </a:tc>
                <a:tc>
                  <a:txBody>
                    <a:bodyPr/>
                    <a:lstStyle/>
                    <a:p>
                      <a:pPr marL="0" indent="0" algn="ctr">
                        <a:buNone/>
                      </a:pPr>
                      <a:r>
                        <a:rPr lang="en-US" sz="1400" dirty="0">
                          <a:solidFill>
                            <a:srgbClr val="2D3748"/>
                          </a:solidFill>
                          <a:latin typeface="Calibri" pitchFamily="34" charset="0"/>
                          <a:ea typeface="Calibri" pitchFamily="34" charset="-122"/>
                          <a:cs typeface="Calibri" pitchFamily="34" charset="-120"/>
                        </a:rPr>
                        <a:t>Yes</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FFFFFF"/>
                    </a:solidFill>
                  </a:tcPr>
                </a:tc>
                <a:tc>
                  <a:txBody>
                    <a:bodyPr/>
                    <a:lstStyle/>
                    <a:p>
                      <a:pPr marL="0" indent="0" algn="ctr">
                        <a:buNone/>
                      </a:pPr>
                      <a:r>
                        <a:rPr lang="en-US" sz="1400" dirty="0">
                          <a:solidFill>
                            <a:srgbClr val="2D3748"/>
                          </a:solidFill>
                          <a:latin typeface="Calibri" pitchFamily="34" charset="0"/>
                          <a:ea typeface="Calibri" pitchFamily="34" charset="-122"/>
                          <a:cs typeface="Calibri" pitchFamily="34" charset="-120"/>
                        </a:rPr>
                        <a:t>Yes</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384048">
                <a:tc>
                  <a:txBody>
                    <a:bodyPr/>
                    <a:lstStyle/>
                    <a:p>
                      <a:pPr marL="0" indent="0" algn="ctr">
                        <a:buNone/>
                      </a:pPr>
                      <a:r>
                        <a:rPr lang="en-US" sz="1400" b="1" dirty="0">
                          <a:solidFill>
                            <a:srgbClr val="0D7C8F"/>
                          </a:solidFill>
                          <a:latin typeface="Consolas" pitchFamily="34" charset="0"/>
                          <a:ea typeface="Consolas" pitchFamily="34" charset="-122"/>
                          <a:cs typeface="Consolas" pitchFamily="34" charset="-120"/>
                        </a:rPr>
                        <a:t>a+</a:t>
                      </a:r>
                      <a:endParaRPr lang="en-US" sz="1400" dirty="0">
                        <a:latin typeface="Consolas" charset="0"/>
                        <a:ea typeface="Consolas" charset="0"/>
                        <a:cs typeface="Consolas"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EDF4F8"/>
                    </a:solidFill>
                  </a:tcPr>
                </a:tc>
                <a:tc>
                  <a:txBody>
                    <a:bodyPr/>
                    <a:lstStyle/>
                    <a:p>
                      <a:pPr marL="0" indent="0" algn="ctr">
                        <a:buNone/>
                      </a:pPr>
                      <a:r>
                        <a:rPr lang="en-US" sz="1400" dirty="0">
                          <a:solidFill>
                            <a:srgbClr val="2D3748"/>
                          </a:solidFill>
                          <a:latin typeface="Calibri" pitchFamily="34" charset="0"/>
                          <a:ea typeface="Calibri" pitchFamily="34" charset="-122"/>
                          <a:cs typeface="Calibri" pitchFamily="34" charset="-120"/>
                        </a:rPr>
                        <a:t>Append+Read</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EDF4F8"/>
                    </a:solidFill>
                  </a:tcPr>
                </a:tc>
                <a:tc>
                  <a:txBody>
                    <a:bodyPr/>
                    <a:lstStyle/>
                    <a:p>
                      <a:pPr marL="0" indent="0" algn="l">
                        <a:buNone/>
                      </a:pPr>
                      <a:r>
                        <a:rPr lang="en-US" sz="1400" dirty="0">
                          <a:solidFill>
                            <a:srgbClr val="2D3748"/>
                          </a:solidFill>
                          <a:latin typeface="Calibri" pitchFamily="34" charset="0"/>
                          <a:ea typeface="Calibri" pitchFamily="34" charset="-122"/>
                          <a:cs typeface="Calibri" pitchFamily="34" charset="-120"/>
                        </a:rPr>
                        <a:t>Opens for reading and appending</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EDF4F8"/>
                    </a:solidFill>
                  </a:tcPr>
                </a:tc>
                <a:tc>
                  <a:txBody>
                    <a:bodyPr/>
                    <a:lstStyle/>
                    <a:p>
                      <a:pPr marL="0" indent="0" algn="ctr">
                        <a:buNone/>
                      </a:pPr>
                      <a:r>
                        <a:rPr lang="en-US" sz="1400" dirty="0">
                          <a:solidFill>
                            <a:srgbClr val="2D3748"/>
                          </a:solidFill>
                          <a:latin typeface="Calibri" pitchFamily="34" charset="0"/>
                          <a:ea typeface="Calibri" pitchFamily="34" charset="-122"/>
                          <a:cs typeface="Calibri" pitchFamily="34" charset="-120"/>
                        </a:rPr>
                        <a:t>Yes</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EDF4F8"/>
                    </a:solidFill>
                  </a:tcPr>
                </a:tc>
                <a:tc>
                  <a:txBody>
                    <a:bodyPr/>
                    <a:lstStyle/>
                    <a:p>
                      <a:pPr marL="0" indent="0" algn="ctr">
                        <a:buNone/>
                      </a:pPr>
                      <a:r>
                        <a:rPr lang="en-US" sz="1400" dirty="0">
                          <a:solidFill>
                            <a:srgbClr val="2D3748"/>
                          </a:solidFill>
                          <a:latin typeface="Calibri" pitchFamily="34" charset="0"/>
                          <a:ea typeface="Calibri" pitchFamily="34" charset="-122"/>
                          <a:cs typeface="Calibri" pitchFamily="34" charset="-120"/>
                        </a:rPr>
                        <a:t>No</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EDF4F8"/>
                    </a:solidFill>
                  </a:tcPr>
                </a:tc>
                <a:extLst>
                  <a:ext uri="{0D108BD9-81ED-4DB2-BD59-A6C34878D82A}">
                    <a16:rowId xmlns:a16="http://schemas.microsoft.com/office/drawing/2014/main" val="10006"/>
                  </a:ext>
                </a:extLst>
              </a:tr>
              <a:tr h="384048">
                <a:tc>
                  <a:txBody>
                    <a:bodyPr/>
                    <a:lstStyle/>
                    <a:p>
                      <a:pPr marL="0" indent="0" algn="ctr">
                        <a:buNone/>
                      </a:pPr>
                      <a:r>
                        <a:rPr lang="en-US" sz="1400" b="1" dirty="0">
                          <a:solidFill>
                            <a:srgbClr val="0D7C8F"/>
                          </a:solidFill>
                          <a:latin typeface="Consolas" pitchFamily="34" charset="0"/>
                          <a:ea typeface="Consolas" pitchFamily="34" charset="-122"/>
                          <a:cs typeface="Consolas" pitchFamily="34" charset="-120"/>
                        </a:rPr>
                        <a:t>rb</a:t>
                      </a:r>
                      <a:endParaRPr lang="en-US" sz="1400" dirty="0">
                        <a:latin typeface="Consolas" charset="0"/>
                        <a:ea typeface="Consolas" charset="0"/>
                        <a:cs typeface="Consolas"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FFFFFF"/>
                    </a:solidFill>
                  </a:tcPr>
                </a:tc>
                <a:tc>
                  <a:txBody>
                    <a:bodyPr/>
                    <a:lstStyle/>
                    <a:p>
                      <a:pPr marL="0" indent="0" algn="ctr">
                        <a:buNone/>
                      </a:pPr>
                      <a:r>
                        <a:rPr lang="en-US" sz="1400" dirty="0">
                          <a:solidFill>
                            <a:srgbClr val="2D3748"/>
                          </a:solidFill>
                          <a:latin typeface="Calibri" pitchFamily="34" charset="0"/>
                          <a:ea typeface="Calibri" pitchFamily="34" charset="-122"/>
                          <a:cs typeface="Calibri" pitchFamily="34" charset="-120"/>
                        </a:rPr>
                        <a:t>Read Binary</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FFFFFF"/>
                    </a:solidFill>
                  </a:tcPr>
                </a:tc>
                <a:tc>
                  <a:txBody>
                    <a:bodyPr/>
                    <a:lstStyle/>
                    <a:p>
                      <a:pPr marL="0" indent="0" algn="l">
                        <a:buNone/>
                      </a:pPr>
                      <a:r>
                        <a:rPr lang="en-US" sz="1400" dirty="0">
                          <a:solidFill>
                            <a:srgbClr val="2D3748"/>
                          </a:solidFill>
                          <a:latin typeface="Calibri" pitchFamily="34" charset="0"/>
                          <a:ea typeface="Calibri" pitchFamily="34" charset="-122"/>
                          <a:cs typeface="Calibri" pitchFamily="34" charset="-120"/>
                        </a:rPr>
                        <a:t>Opens binary file for reading</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FFFFFF"/>
                    </a:solidFill>
                  </a:tcPr>
                </a:tc>
                <a:tc>
                  <a:txBody>
                    <a:bodyPr/>
                    <a:lstStyle/>
                    <a:p>
                      <a:pPr marL="0" indent="0" algn="ctr">
                        <a:buNone/>
                      </a:pPr>
                      <a:r>
                        <a:rPr lang="en-US" sz="1400" dirty="0">
                          <a:solidFill>
                            <a:srgbClr val="2D3748"/>
                          </a:solidFill>
                          <a:latin typeface="Calibri" pitchFamily="34" charset="0"/>
                          <a:ea typeface="Calibri" pitchFamily="34" charset="-122"/>
                          <a:cs typeface="Calibri" pitchFamily="34" charset="-120"/>
                        </a:rPr>
                        <a:t>No</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FFFFFF"/>
                    </a:solidFill>
                  </a:tcPr>
                </a:tc>
                <a:tc>
                  <a:txBody>
                    <a:bodyPr/>
                    <a:lstStyle/>
                    <a:p>
                      <a:pPr marL="0" indent="0" algn="ctr">
                        <a:buNone/>
                      </a:pPr>
                      <a:r>
                        <a:rPr lang="en-US" sz="1400" dirty="0">
                          <a:solidFill>
                            <a:srgbClr val="2D3748"/>
                          </a:solidFill>
                          <a:latin typeface="Calibri" pitchFamily="34" charset="0"/>
                          <a:ea typeface="Calibri" pitchFamily="34" charset="-122"/>
                          <a:cs typeface="Calibri" pitchFamily="34" charset="-120"/>
                        </a:rPr>
                        <a:t>No</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384048">
                <a:tc>
                  <a:txBody>
                    <a:bodyPr/>
                    <a:lstStyle/>
                    <a:p>
                      <a:pPr marL="0" indent="0" algn="ctr">
                        <a:buNone/>
                      </a:pPr>
                      <a:r>
                        <a:rPr lang="en-US" sz="1400" b="1" dirty="0">
                          <a:solidFill>
                            <a:srgbClr val="0D7C8F"/>
                          </a:solidFill>
                          <a:latin typeface="Consolas" pitchFamily="34" charset="0"/>
                          <a:ea typeface="Consolas" pitchFamily="34" charset="-122"/>
                          <a:cs typeface="Consolas" pitchFamily="34" charset="-120"/>
                        </a:rPr>
                        <a:t>wb</a:t>
                      </a:r>
                      <a:endParaRPr lang="en-US" sz="1400" dirty="0">
                        <a:latin typeface="Consolas" charset="0"/>
                        <a:ea typeface="Consolas" charset="0"/>
                        <a:cs typeface="Consolas"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EDF4F8"/>
                    </a:solidFill>
                  </a:tcPr>
                </a:tc>
                <a:tc>
                  <a:txBody>
                    <a:bodyPr/>
                    <a:lstStyle/>
                    <a:p>
                      <a:pPr marL="0" indent="0" algn="ctr">
                        <a:buNone/>
                      </a:pPr>
                      <a:r>
                        <a:rPr lang="en-US" sz="1400" dirty="0">
                          <a:solidFill>
                            <a:srgbClr val="2D3748"/>
                          </a:solidFill>
                          <a:latin typeface="Calibri" pitchFamily="34" charset="0"/>
                          <a:ea typeface="Calibri" pitchFamily="34" charset="-122"/>
                          <a:cs typeface="Calibri" pitchFamily="34" charset="-120"/>
                        </a:rPr>
                        <a:t>Write Binary</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EDF4F8"/>
                    </a:solidFill>
                  </a:tcPr>
                </a:tc>
                <a:tc>
                  <a:txBody>
                    <a:bodyPr/>
                    <a:lstStyle/>
                    <a:p>
                      <a:pPr marL="0" indent="0" algn="l">
                        <a:buNone/>
                      </a:pPr>
                      <a:r>
                        <a:rPr lang="en-US" sz="1400" dirty="0">
                          <a:solidFill>
                            <a:srgbClr val="2D3748"/>
                          </a:solidFill>
                          <a:latin typeface="Calibri" pitchFamily="34" charset="0"/>
                          <a:ea typeface="Calibri" pitchFamily="34" charset="-122"/>
                          <a:cs typeface="Calibri" pitchFamily="34" charset="-120"/>
                        </a:rPr>
                        <a:t>Opens binary file for writing</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EDF4F8"/>
                    </a:solidFill>
                  </a:tcPr>
                </a:tc>
                <a:tc>
                  <a:txBody>
                    <a:bodyPr/>
                    <a:lstStyle/>
                    <a:p>
                      <a:pPr marL="0" indent="0" algn="ctr">
                        <a:buNone/>
                      </a:pPr>
                      <a:r>
                        <a:rPr lang="en-US" sz="1400" dirty="0">
                          <a:solidFill>
                            <a:srgbClr val="2D3748"/>
                          </a:solidFill>
                          <a:latin typeface="Calibri" pitchFamily="34" charset="0"/>
                          <a:ea typeface="Calibri" pitchFamily="34" charset="-122"/>
                          <a:cs typeface="Calibri" pitchFamily="34" charset="-120"/>
                        </a:rPr>
                        <a:t>Yes</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EDF4F8"/>
                    </a:solidFill>
                  </a:tcPr>
                </a:tc>
                <a:tc>
                  <a:txBody>
                    <a:bodyPr/>
                    <a:lstStyle/>
                    <a:p>
                      <a:pPr marL="0" indent="0" algn="ctr">
                        <a:buNone/>
                      </a:pPr>
                      <a:r>
                        <a:rPr lang="en-US" sz="1400" dirty="0">
                          <a:solidFill>
                            <a:srgbClr val="2D3748"/>
                          </a:solidFill>
                          <a:latin typeface="Calibri" pitchFamily="34" charset="0"/>
                          <a:ea typeface="Calibri" pitchFamily="34" charset="-122"/>
                          <a:cs typeface="Calibri" pitchFamily="34" charset="-120"/>
                        </a:rPr>
                        <a:t>Yes</a:t>
                      </a:r>
                      <a:endParaRPr lang="en-US" sz="1400" dirty="0">
                        <a:latin typeface="Calibri" charset="0"/>
                        <a:ea typeface="Calibri" charset="0"/>
                        <a:cs typeface="Calibri" charset="0"/>
                      </a:endParaRPr>
                    </a:p>
                  </a:txBody>
                  <a:tcPr>
                    <a:lnL w="6350" cap="flat" cmpd="sng" algn="ctr">
                      <a:solidFill>
                        <a:srgbClr val="E0E8EF"/>
                      </a:solidFill>
                      <a:prstDash val="solid"/>
                      <a:round/>
                      <a:headEnd type="none" w="med" len="med"/>
                      <a:tailEnd type="none" w="med" len="med"/>
                    </a:lnL>
                    <a:lnR w="6350" cap="flat" cmpd="sng" algn="ctr">
                      <a:solidFill>
                        <a:srgbClr val="E0E8EF"/>
                      </a:solidFill>
                      <a:prstDash val="solid"/>
                      <a:round/>
                      <a:headEnd type="none" w="med" len="med"/>
                      <a:tailEnd type="none" w="med" len="med"/>
                    </a:lnR>
                    <a:lnT w="6350" cap="flat" cmpd="sng" algn="ctr">
                      <a:solidFill>
                        <a:srgbClr val="E0E8EF"/>
                      </a:solidFill>
                      <a:prstDash val="solid"/>
                      <a:round/>
                      <a:headEnd type="none" w="med" len="med"/>
                      <a:tailEnd type="none" w="med" len="med"/>
                    </a:lnT>
                    <a:lnB w="6350" cap="flat" cmpd="sng" algn="ctr">
                      <a:solidFill>
                        <a:srgbClr val="E0E8EF"/>
                      </a:solidFill>
                      <a:prstDash val="solid"/>
                      <a:round/>
                      <a:headEnd type="none" w="med" len="med"/>
                      <a:tailEnd type="none" w="med" len="med"/>
                    </a:lnB>
                    <a:solidFill>
                      <a:srgbClr val="EDF4F8"/>
                    </a:solidFill>
                  </a:tcPr>
                </a:tc>
                <a:extLst>
                  <a:ext uri="{0D108BD9-81ED-4DB2-BD59-A6C34878D82A}">
                    <a16:rowId xmlns:a16="http://schemas.microsoft.com/office/drawing/2014/main" val="10008"/>
                  </a:ext>
                </a:extLst>
              </a:tr>
            </a:tbl>
          </a:graphicData>
        </a:graphic>
      </p:graphicFrame>
      <p:sp>
        <p:nvSpPr>
          <p:cNvPr id="7" name="Shape 4"/>
          <p:cNvSpPr/>
          <p:nvPr/>
        </p:nvSpPr>
        <p:spPr>
          <a:xfrm>
            <a:off x="0" y="4919472"/>
            <a:ext cx="9144000" cy="224028"/>
          </a:xfrm>
          <a:prstGeom prst="rect">
            <a:avLst/>
          </a:prstGeom>
          <a:solidFill>
            <a:srgbClr val="E0E8EF"/>
          </a:solidFill>
          <a:ln w="12700">
            <a:solidFill>
              <a:srgbClr val="E0E8EF"/>
            </a:solidFill>
            <a:prstDash val="solid"/>
          </a:ln>
        </p:spPr>
      </p:sp>
      <p:sp>
        <p:nvSpPr>
          <p:cNvPr id="6" name="Text 5"/>
          <p:cNvSpPr/>
          <p:nvPr/>
        </p:nvSpPr>
        <p:spPr>
          <a:xfrm>
            <a:off x="274320" y="4919472"/>
            <a:ext cx="7772400" cy="224028"/>
          </a:xfrm>
          <a:prstGeom prst="rect">
            <a:avLst/>
          </a:prstGeom>
          <a:noFill/>
          <a:ln/>
        </p:spPr>
        <p:txBody>
          <a:bodyPr wrap="square" lIns="0" tIns="0" rIns="0" bIns="0" rtlCol="0" anchor="ctr"/>
          <a:lstStyle/>
          <a:p>
            <a:pPr marL="0" indent="0">
              <a:buNone/>
            </a:pPr>
            <a:r>
              <a:rPr lang="en-US" sz="800" dirty="0">
                <a:solidFill>
                  <a:srgbClr val="4A5568"/>
                </a:solidFill>
                <a:latin typeface="Calibri" pitchFamily="34" charset="0"/>
                <a:ea typeface="Calibri" pitchFamily="34" charset="-122"/>
                <a:cs typeface="Calibri" pitchFamily="34" charset="-120"/>
              </a:rPr>
              <a:t>File Handling, Packaging &amp; Debugging  |  Prof. Python  |  University Course</a:t>
            </a:r>
            <a:endParaRPr lang="en-US" sz="800" dirty="0"/>
          </a:p>
        </p:txBody>
      </p:sp>
      <p:sp>
        <p:nvSpPr>
          <p:cNvPr id="9" name="Text 6"/>
          <p:cNvSpPr/>
          <p:nvPr/>
        </p:nvSpPr>
        <p:spPr>
          <a:xfrm>
            <a:off x="8046720" y="4919472"/>
            <a:ext cx="1005840" cy="224028"/>
          </a:xfrm>
          <a:prstGeom prst="rect">
            <a:avLst/>
          </a:prstGeom>
          <a:noFill/>
          <a:ln/>
        </p:spPr>
        <p:txBody>
          <a:bodyPr wrap="square" lIns="0" tIns="0" rIns="0" bIns="0" rtlCol="0" anchor="ctr"/>
          <a:lstStyle/>
          <a:p>
            <a:pPr marL="0" indent="0" algn="r">
              <a:buNone/>
            </a:pPr>
            <a:r>
              <a:rPr lang="en-US" sz="800" b="1" dirty="0">
                <a:solidFill>
                  <a:srgbClr val="0D7C8F"/>
                </a:solidFill>
                <a:latin typeface="Calibri" pitchFamily="34" charset="0"/>
                <a:ea typeface="Calibri" pitchFamily="34" charset="-122"/>
                <a:cs typeface="Calibri" pitchFamily="34" charset="-120"/>
              </a:rPr>
              <a:t>7 / 15</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4F7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A2B4A"/>
          </a:solidFill>
          <a:ln w="12700">
            <a:solidFill>
              <a:srgbClr val="1A2B4A"/>
            </a:solidFill>
            <a:prstDash val="solid"/>
          </a:ln>
        </p:spPr>
      </p:sp>
      <p:sp>
        <p:nvSpPr>
          <p:cNvPr id="3" name="Text 1"/>
          <p:cNvSpPr/>
          <p:nvPr/>
        </p:nvSpPr>
        <p:spPr>
          <a:xfrm>
            <a:off x="320040" y="0"/>
            <a:ext cx="77724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Reading Files in Python</a:t>
            </a:r>
            <a:endParaRPr lang="en-US" sz="2200" dirty="0"/>
          </a:p>
        </p:txBody>
      </p:sp>
      <p:sp>
        <p:nvSpPr>
          <p:cNvPr id="4" name="Text 2"/>
          <p:cNvSpPr/>
          <p:nvPr/>
        </p:nvSpPr>
        <p:spPr>
          <a:xfrm>
            <a:off x="7132320" y="0"/>
            <a:ext cx="1920240" cy="777240"/>
          </a:xfrm>
          <a:prstGeom prst="rect">
            <a:avLst/>
          </a:prstGeom>
          <a:noFill/>
          <a:ln/>
        </p:spPr>
        <p:txBody>
          <a:bodyPr wrap="square" lIns="0" tIns="0" rIns="0" bIns="0" rtlCol="0" anchor="ctr"/>
          <a:lstStyle/>
          <a:p>
            <a:pPr marL="0" indent="0" algn="r">
              <a:buNone/>
            </a:pPr>
            <a:r>
              <a:rPr lang="en-US" sz="900" dirty="0">
                <a:solidFill>
                  <a:srgbClr val="88BBCC"/>
                </a:solidFill>
                <a:latin typeface="Calibri" pitchFamily="34" charset="0"/>
                <a:ea typeface="Calibri" pitchFamily="34" charset="-122"/>
                <a:cs typeface="Calibri" pitchFamily="34" charset="-120"/>
              </a:rPr>
              <a:t>Unit 3 · Module 1</a:t>
            </a:r>
            <a:endParaRPr lang="en-US" sz="900" dirty="0"/>
          </a:p>
        </p:txBody>
      </p:sp>
      <p:sp>
        <p:nvSpPr>
          <p:cNvPr id="5" name="Shape 3"/>
          <p:cNvSpPr/>
          <p:nvPr/>
        </p:nvSpPr>
        <p:spPr>
          <a:xfrm>
            <a:off x="0" y="777240"/>
            <a:ext cx="9144000" cy="64008"/>
          </a:xfrm>
          <a:prstGeom prst="rect">
            <a:avLst/>
          </a:prstGeom>
          <a:solidFill>
            <a:srgbClr val="0D7C8F"/>
          </a:solidFill>
          <a:ln w="12700">
            <a:solidFill>
              <a:srgbClr val="0D7C8F"/>
            </a:solidFill>
            <a:prstDash val="solid"/>
          </a:ln>
        </p:spPr>
      </p:sp>
      <p:sp>
        <p:nvSpPr>
          <p:cNvPr id="6" name="Shape 4"/>
          <p:cNvSpPr/>
          <p:nvPr/>
        </p:nvSpPr>
        <p:spPr>
          <a:xfrm>
            <a:off x="274320" y="960120"/>
            <a:ext cx="2697480" cy="3794760"/>
          </a:xfrm>
          <a:prstGeom prst="rect">
            <a:avLst/>
          </a:prstGeom>
          <a:solidFill>
            <a:srgbClr val="FFFFFF"/>
          </a:solidFill>
          <a:ln w="12700">
            <a:solidFill>
              <a:srgbClr val="E0E8EF"/>
            </a:solidFill>
            <a:prstDash val="solid"/>
          </a:ln>
          <a:effectLst>
            <a:outerShdw blurRad="101600" dist="38100" dir="8100000" algn="bl" rotWithShape="0">
              <a:srgbClr val="000000">
                <a:alpha val="12000"/>
              </a:srgbClr>
            </a:outerShdw>
          </a:effectLst>
        </p:spPr>
      </p:sp>
      <p:sp>
        <p:nvSpPr>
          <p:cNvPr id="7" name="Shape 5"/>
          <p:cNvSpPr/>
          <p:nvPr/>
        </p:nvSpPr>
        <p:spPr>
          <a:xfrm>
            <a:off x="274320" y="960120"/>
            <a:ext cx="2697480" cy="457200"/>
          </a:xfrm>
          <a:prstGeom prst="rect">
            <a:avLst/>
          </a:prstGeom>
          <a:solidFill>
            <a:srgbClr val="0D7C8F"/>
          </a:solidFill>
          <a:ln w="12700">
            <a:solidFill>
              <a:srgbClr val="0D7C8F"/>
            </a:solidFill>
            <a:prstDash val="solid"/>
          </a:ln>
        </p:spPr>
      </p:sp>
      <p:sp>
        <p:nvSpPr>
          <p:cNvPr id="8" name="Text 6"/>
          <p:cNvSpPr/>
          <p:nvPr/>
        </p:nvSpPr>
        <p:spPr>
          <a:xfrm>
            <a:off x="365760" y="960120"/>
            <a:ext cx="2514600" cy="457200"/>
          </a:xfrm>
          <a:prstGeom prst="rect">
            <a:avLst/>
          </a:prstGeom>
          <a:noFill/>
          <a:ln/>
        </p:spPr>
        <p:txBody>
          <a:bodyPr wrap="square" lIns="0" tIns="0" rIns="0" bIns="0" rtlCol="0" anchor="ctr"/>
          <a:lstStyle/>
          <a:p>
            <a:pPr marL="0" indent="0">
              <a:buNone/>
            </a:pPr>
            <a:r>
              <a:rPr lang="en-US" sz="1600" b="1" dirty="0">
                <a:solidFill>
                  <a:srgbClr val="FFFFFF"/>
                </a:solidFill>
                <a:latin typeface="Consolas" pitchFamily="34" charset="0"/>
                <a:ea typeface="Consolas" pitchFamily="34" charset="-122"/>
                <a:cs typeface="Consolas" pitchFamily="34" charset="-120"/>
              </a:rPr>
              <a:t>read()</a:t>
            </a:r>
            <a:endParaRPr lang="en-US" sz="1600" dirty="0"/>
          </a:p>
        </p:txBody>
      </p:sp>
      <p:sp>
        <p:nvSpPr>
          <p:cNvPr id="9" name="Text 7"/>
          <p:cNvSpPr/>
          <p:nvPr/>
        </p:nvSpPr>
        <p:spPr>
          <a:xfrm>
            <a:off x="384048" y="1508760"/>
            <a:ext cx="2487168" cy="1463040"/>
          </a:xfrm>
          <a:prstGeom prst="rect">
            <a:avLst/>
          </a:prstGeom>
          <a:noFill/>
          <a:ln/>
        </p:spPr>
        <p:txBody>
          <a:bodyPr wrap="square" rtlCol="0" anchor="ctr"/>
          <a:lstStyle/>
          <a:p>
            <a:pPr marL="0" indent="0">
              <a:buNone/>
            </a:pPr>
            <a:r>
              <a:rPr lang="en-US" sz="1150" dirty="0">
                <a:solidFill>
                  <a:srgbClr val="2D3748"/>
                </a:solidFill>
                <a:latin typeface="Calibri" pitchFamily="34" charset="0"/>
                <a:ea typeface="Calibri" pitchFamily="34" charset="-122"/>
                <a:cs typeface="Calibri" pitchFamily="34" charset="-120"/>
              </a:rPr>
              <a:t>Reads the entire file as a single string. Optional: read(n) reads n characters.</a:t>
            </a:r>
            <a:endParaRPr lang="en-US" sz="1150" dirty="0"/>
          </a:p>
        </p:txBody>
      </p:sp>
      <p:sp>
        <p:nvSpPr>
          <p:cNvPr id="10" name="Shape 8"/>
          <p:cNvSpPr/>
          <p:nvPr/>
        </p:nvSpPr>
        <p:spPr>
          <a:xfrm>
            <a:off x="384048" y="3063240"/>
            <a:ext cx="2487168" cy="566928"/>
          </a:xfrm>
          <a:prstGeom prst="rect">
            <a:avLst/>
          </a:prstGeom>
          <a:solidFill>
            <a:srgbClr val="1C2B3A"/>
          </a:solidFill>
          <a:ln w="12700">
            <a:solidFill>
              <a:srgbClr val="0D7C8F"/>
            </a:solidFill>
            <a:prstDash val="solid"/>
          </a:ln>
        </p:spPr>
      </p:sp>
      <p:sp>
        <p:nvSpPr>
          <p:cNvPr id="11" name="Text 9"/>
          <p:cNvSpPr/>
          <p:nvPr/>
        </p:nvSpPr>
        <p:spPr>
          <a:xfrm>
            <a:off x="475488" y="3090672"/>
            <a:ext cx="2304288" cy="512064"/>
          </a:xfrm>
          <a:prstGeom prst="rect">
            <a:avLst/>
          </a:prstGeom>
          <a:noFill/>
          <a:ln/>
        </p:spPr>
        <p:txBody>
          <a:bodyPr wrap="square" lIns="0" tIns="0" rIns="0" bIns="0" rtlCol="0" anchor="ctr"/>
          <a:lstStyle/>
          <a:p>
            <a:pPr marL="0" indent="0">
              <a:buNone/>
            </a:pPr>
            <a:r>
              <a:rPr lang="en-US" sz="1100" dirty="0">
                <a:solidFill>
                  <a:srgbClr val="A8D8EA"/>
                </a:solidFill>
                <a:latin typeface="Consolas" pitchFamily="34" charset="0"/>
                <a:ea typeface="Consolas" pitchFamily="34" charset="-122"/>
                <a:cs typeface="Consolas" pitchFamily="34" charset="-120"/>
              </a:rPr>
              <a:t>data = f.read()</a:t>
            </a:r>
            <a:endParaRPr lang="en-US" sz="1100" dirty="0"/>
          </a:p>
        </p:txBody>
      </p:sp>
      <p:sp>
        <p:nvSpPr>
          <p:cNvPr id="12" name="Shape 10"/>
          <p:cNvSpPr/>
          <p:nvPr/>
        </p:nvSpPr>
        <p:spPr>
          <a:xfrm>
            <a:off x="3154680" y="960120"/>
            <a:ext cx="2697480" cy="3794760"/>
          </a:xfrm>
          <a:prstGeom prst="rect">
            <a:avLst/>
          </a:prstGeom>
          <a:solidFill>
            <a:srgbClr val="FFFFFF"/>
          </a:solidFill>
          <a:ln w="12700">
            <a:solidFill>
              <a:srgbClr val="E0E8EF"/>
            </a:solidFill>
            <a:prstDash val="solid"/>
          </a:ln>
          <a:effectLst>
            <a:outerShdw blurRad="101600" dist="38100" dir="8100000" algn="bl" rotWithShape="0">
              <a:srgbClr val="000000">
                <a:alpha val="12000"/>
              </a:srgbClr>
            </a:outerShdw>
          </a:effectLst>
        </p:spPr>
      </p:sp>
      <p:sp>
        <p:nvSpPr>
          <p:cNvPr id="13" name="Shape 11"/>
          <p:cNvSpPr/>
          <p:nvPr/>
        </p:nvSpPr>
        <p:spPr>
          <a:xfrm>
            <a:off x="3154680" y="960120"/>
            <a:ext cx="2697480" cy="457200"/>
          </a:xfrm>
          <a:prstGeom prst="rect">
            <a:avLst/>
          </a:prstGeom>
          <a:solidFill>
            <a:srgbClr val="1A2B4A"/>
          </a:solidFill>
          <a:ln w="12700">
            <a:solidFill>
              <a:srgbClr val="1A2B4A"/>
            </a:solidFill>
            <a:prstDash val="solid"/>
          </a:ln>
        </p:spPr>
      </p:sp>
      <p:sp>
        <p:nvSpPr>
          <p:cNvPr id="14" name="Text 12"/>
          <p:cNvSpPr/>
          <p:nvPr/>
        </p:nvSpPr>
        <p:spPr>
          <a:xfrm>
            <a:off x="3246120" y="960120"/>
            <a:ext cx="2514600" cy="457200"/>
          </a:xfrm>
          <a:prstGeom prst="rect">
            <a:avLst/>
          </a:prstGeom>
          <a:noFill/>
          <a:ln/>
        </p:spPr>
        <p:txBody>
          <a:bodyPr wrap="square" lIns="0" tIns="0" rIns="0" bIns="0" rtlCol="0" anchor="ctr"/>
          <a:lstStyle/>
          <a:p>
            <a:pPr marL="0" indent="0">
              <a:buNone/>
            </a:pPr>
            <a:r>
              <a:rPr lang="en-US" sz="1600" b="1" dirty="0">
                <a:solidFill>
                  <a:srgbClr val="FFFFFF"/>
                </a:solidFill>
                <a:latin typeface="Consolas" pitchFamily="34" charset="0"/>
                <a:ea typeface="Consolas" pitchFamily="34" charset="-122"/>
                <a:cs typeface="Consolas" pitchFamily="34" charset="-120"/>
              </a:rPr>
              <a:t>readline()</a:t>
            </a:r>
            <a:endParaRPr lang="en-US" sz="1600" dirty="0"/>
          </a:p>
        </p:txBody>
      </p:sp>
      <p:sp>
        <p:nvSpPr>
          <p:cNvPr id="15" name="Text 13"/>
          <p:cNvSpPr/>
          <p:nvPr/>
        </p:nvSpPr>
        <p:spPr>
          <a:xfrm>
            <a:off x="3264408" y="1508760"/>
            <a:ext cx="2487168" cy="1463040"/>
          </a:xfrm>
          <a:prstGeom prst="rect">
            <a:avLst/>
          </a:prstGeom>
          <a:noFill/>
          <a:ln/>
        </p:spPr>
        <p:txBody>
          <a:bodyPr wrap="square" rtlCol="0" anchor="ctr"/>
          <a:lstStyle/>
          <a:p>
            <a:pPr marL="0" indent="0">
              <a:buNone/>
            </a:pPr>
            <a:r>
              <a:rPr lang="en-US" sz="1150" dirty="0">
                <a:solidFill>
                  <a:srgbClr val="2D3748"/>
                </a:solidFill>
                <a:latin typeface="Calibri" pitchFamily="34" charset="0"/>
                <a:ea typeface="Calibri" pitchFamily="34" charset="-122"/>
                <a:cs typeface="Calibri" pitchFamily="34" charset="-120"/>
              </a:rPr>
              <a:t>Reads one line at a time. Returns an empty string '' when end of file is reached.</a:t>
            </a:r>
            <a:endParaRPr lang="en-US" sz="1150" dirty="0"/>
          </a:p>
        </p:txBody>
      </p:sp>
      <p:sp>
        <p:nvSpPr>
          <p:cNvPr id="16" name="Shape 14"/>
          <p:cNvSpPr/>
          <p:nvPr/>
        </p:nvSpPr>
        <p:spPr>
          <a:xfrm>
            <a:off x="3264408" y="3063240"/>
            <a:ext cx="2487168" cy="566928"/>
          </a:xfrm>
          <a:prstGeom prst="rect">
            <a:avLst/>
          </a:prstGeom>
          <a:solidFill>
            <a:srgbClr val="1C2B3A"/>
          </a:solidFill>
          <a:ln w="12700">
            <a:solidFill>
              <a:srgbClr val="1A2B4A"/>
            </a:solidFill>
            <a:prstDash val="solid"/>
          </a:ln>
        </p:spPr>
      </p:sp>
      <p:sp>
        <p:nvSpPr>
          <p:cNvPr id="17" name="Text 15"/>
          <p:cNvSpPr/>
          <p:nvPr/>
        </p:nvSpPr>
        <p:spPr>
          <a:xfrm>
            <a:off x="3355848" y="3090672"/>
            <a:ext cx="2304288" cy="512064"/>
          </a:xfrm>
          <a:prstGeom prst="rect">
            <a:avLst/>
          </a:prstGeom>
          <a:noFill/>
          <a:ln/>
        </p:spPr>
        <p:txBody>
          <a:bodyPr wrap="square" lIns="0" tIns="0" rIns="0" bIns="0" rtlCol="0" anchor="ctr"/>
          <a:lstStyle/>
          <a:p>
            <a:pPr marL="0" indent="0">
              <a:buNone/>
            </a:pPr>
            <a:r>
              <a:rPr lang="en-US" sz="1100" dirty="0">
                <a:solidFill>
                  <a:srgbClr val="A8D8EA"/>
                </a:solidFill>
                <a:latin typeface="Consolas" pitchFamily="34" charset="0"/>
                <a:ea typeface="Consolas" pitchFamily="34" charset="-122"/>
                <a:cs typeface="Consolas" pitchFamily="34" charset="-120"/>
              </a:rPr>
              <a:t>line = f.readline()</a:t>
            </a:r>
            <a:endParaRPr lang="en-US" sz="1100" dirty="0"/>
          </a:p>
        </p:txBody>
      </p:sp>
      <p:sp>
        <p:nvSpPr>
          <p:cNvPr id="18" name="Shape 16"/>
          <p:cNvSpPr/>
          <p:nvPr/>
        </p:nvSpPr>
        <p:spPr>
          <a:xfrm>
            <a:off x="6035040" y="960120"/>
            <a:ext cx="2697480" cy="3794760"/>
          </a:xfrm>
          <a:prstGeom prst="rect">
            <a:avLst/>
          </a:prstGeom>
          <a:solidFill>
            <a:srgbClr val="FFFFFF"/>
          </a:solidFill>
          <a:ln w="12700">
            <a:solidFill>
              <a:srgbClr val="E0E8EF"/>
            </a:solidFill>
            <a:prstDash val="solid"/>
          </a:ln>
          <a:effectLst>
            <a:outerShdw blurRad="101600" dist="38100" dir="8100000" algn="bl" rotWithShape="0">
              <a:srgbClr val="000000">
                <a:alpha val="12000"/>
              </a:srgbClr>
            </a:outerShdw>
          </a:effectLst>
        </p:spPr>
      </p:sp>
      <p:sp>
        <p:nvSpPr>
          <p:cNvPr id="19" name="Shape 17"/>
          <p:cNvSpPr/>
          <p:nvPr/>
        </p:nvSpPr>
        <p:spPr>
          <a:xfrm>
            <a:off x="6035040" y="960120"/>
            <a:ext cx="2697480" cy="457200"/>
          </a:xfrm>
          <a:prstGeom prst="rect">
            <a:avLst/>
          </a:prstGeom>
          <a:solidFill>
            <a:srgbClr val="8B5CF6"/>
          </a:solidFill>
          <a:ln w="12700">
            <a:solidFill>
              <a:srgbClr val="8B5CF6"/>
            </a:solidFill>
            <a:prstDash val="solid"/>
          </a:ln>
        </p:spPr>
      </p:sp>
      <p:sp>
        <p:nvSpPr>
          <p:cNvPr id="20" name="Text 18"/>
          <p:cNvSpPr/>
          <p:nvPr/>
        </p:nvSpPr>
        <p:spPr>
          <a:xfrm>
            <a:off x="6126480" y="960120"/>
            <a:ext cx="2514600" cy="457200"/>
          </a:xfrm>
          <a:prstGeom prst="rect">
            <a:avLst/>
          </a:prstGeom>
          <a:noFill/>
          <a:ln/>
        </p:spPr>
        <p:txBody>
          <a:bodyPr wrap="square" lIns="0" tIns="0" rIns="0" bIns="0" rtlCol="0" anchor="ctr"/>
          <a:lstStyle/>
          <a:p>
            <a:pPr marL="0" indent="0">
              <a:buNone/>
            </a:pPr>
            <a:r>
              <a:rPr lang="en-US" sz="1600" b="1" dirty="0">
                <a:solidFill>
                  <a:srgbClr val="FFFFFF"/>
                </a:solidFill>
                <a:latin typeface="Consolas" pitchFamily="34" charset="0"/>
                <a:ea typeface="Consolas" pitchFamily="34" charset="-122"/>
                <a:cs typeface="Consolas" pitchFamily="34" charset="-120"/>
              </a:rPr>
              <a:t>readlines()</a:t>
            </a:r>
            <a:endParaRPr lang="en-US" sz="1600" dirty="0"/>
          </a:p>
        </p:txBody>
      </p:sp>
      <p:sp>
        <p:nvSpPr>
          <p:cNvPr id="21" name="Text 19"/>
          <p:cNvSpPr/>
          <p:nvPr/>
        </p:nvSpPr>
        <p:spPr>
          <a:xfrm>
            <a:off x="6144768" y="1508760"/>
            <a:ext cx="2487168" cy="1463040"/>
          </a:xfrm>
          <a:prstGeom prst="rect">
            <a:avLst/>
          </a:prstGeom>
          <a:noFill/>
          <a:ln/>
        </p:spPr>
        <p:txBody>
          <a:bodyPr wrap="square" rtlCol="0" anchor="ctr"/>
          <a:lstStyle/>
          <a:p>
            <a:pPr marL="0" indent="0">
              <a:buNone/>
            </a:pPr>
            <a:r>
              <a:rPr lang="en-US" sz="1150" dirty="0">
                <a:solidFill>
                  <a:srgbClr val="2D3748"/>
                </a:solidFill>
                <a:latin typeface="Calibri" pitchFamily="34" charset="0"/>
                <a:ea typeface="Calibri" pitchFamily="34" charset="-122"/>
                <a:cs typeface="Calibri" pitchFamily="34" charset="-120"/>
              </a:rPr>
              <a:t>Reads all lines and returns them as a Python list. Each item ends with '\n'.</a:t>
            </a:r>
            <a:endParaRPr lang="en-US" sz="1150" dirty="0"/>
          </a:p>
        </p:txBody>
      </p:sp>
      <p:sp>
        <p:nvSpPr>
          <p:cNvPr id="22" name="Shape 20"/>
          <p:cNvSpPr/>
          <p:nvPr/>
        </p:nvSpPr>
        <p:spPr>
          <a:xfrm>
            <a:off x="6144768" y="3063240"/>
            <a:ext cx="2487168" cy="566928"/>
          </a:xfrm>
          <a:prstGeom prst="rect">
            <a:avLst/>
          </a:prstGeom>
          <a:solidFill>
            <a:srgbClr val="1C2B3A"/>
          </a:solidFill>
          <a:ln w="12700">
            <a:solidFill>
              <a:srgbClr val="8B5CF6"/>
            </a:solidFill>
            <a:prstDash val="solid"/>
          </a:ln>
        </p:spPr>
      </p:sp>
      <p:sp>
        <p:nvSpPr>
          <p:cNvPr id="23" name="Text 21"/>
          <p:cNvSpPr/>
          <p:nvPr/>
        </p:nvSpPr>
        <p:spPr>
          <a:xfrm>
            <a:off x="6236208" y="3090672"/>
            <a:ext cx="2304288" cy="512064"/>
          </a:xfrm>
          <a:prstGeom prst="rect">
            <a:avLst/>
          </a:prstGeom>
          <a:noFill/>
          <a:ln/>
        </p:spPr>
        <p:txBody>
          <a:bodyPr wrap="square" lIns="0" tIns="0" rIns="0" bIns="0" rtlCol="0" anchor="ctr"/>
          <a:lstStyle/>
          <a:p>
            <a:pPr marL="0" indent="0">
              <a:buNone/>
            </a:pPr>
            <a:r>
              <a:rPr lang="en-US" sz="1100" dirty="0">
                <a:solidFill>
                  <a:srgbClr val="A8D8EA"/>
                </a:solidFill>
                <a:latin typeface="Consolas" pitchFamily="34" charset="0"/>
                <a:ea typeface="Consolas" pitchFamily="34" charset="-122"/>
                <a:cs typeface="Consolas" pitchFamily="34" charset="-120"/>
              </a:rPr>
              <a:t>lines = f.readlines()</a:t>
            </a:r>
            <a:endParaRPr lang="en-US" sz="1100" dirty="0"/>
          </a:p>
        </p:txBody>
      </p:sp>
      <p:sp>
        <p:nvSpPr>
          <p:cNvPr id="24" name="Shape 22"/>
          <p:cNvSpPr/>
          <p:nvPr/>
        </p:nvSpPr>
        <p:spPr>
          <a:xfrm>
            <a:off x="274320" y="4315968"/>
            <a:ext cx="8595360" cy="438912"/>
          </a:xfrm>
          <a:prstGeom prst="rect">
            <a:avLst/>
          </a:prstGeom>
          <a:solidFill>
            <a:srgbClr val="FFF8E7"/>
          </a:solidFill>
          <a:ln w="12700">
            <a:solidFill>
              <a:srgbClr val="F5A623"/>
            </a:solidFill>
            <a:prstDash val="solid"/>
          </a:ln>
        </p:spPr>
      </p:sp>
      <p:sp>
        <p:nvSpPr>
          <p:cNvPr id="25" name="Text 23"/>
          <p:cNvSpPr/>
          <p:nvPr/>
        </p:nvSpPr>
        <p:spPr>
          <a:xfrm>
            <a:off x="411480" y="4315968"/>
            <a:ext cx="8321040" cy="438912"/>
          </a:xfrm>
          <a:prstGeom prst="rect">
            <a:avLst/>
          </a:prstGeom>
          <a:noFill/>
          <a:ln/>
        </p:spPr>
        <p:txBody>
          <a:bodyPr wrap="square" lIns="0" tIns="0" rIns="0" bIns="0" rtlCol="0" anchor="ctr"/>
          <a:lstStyle/>
          <a:p>
            <a:pPr marL="0" indent="0">
              <a:buNone/>
            </a:pPr>
            <a:r>
              <a:rPr lang="en-US" sz="1100" dirty="0">
                <a:solidFill>
                  <a:srgbClr val="7A5500"/>
                </a:solidFill>
                <a:latin typeface="Calibri" pitchFamily="34" charset="0"/>
                <a:ea typeface="Calibri" pitchFamily="34" charset="-122"/>
                <a:cs typeface="Calibri" pitchFamily="34" charset="-120"/>
              </a:rPr>
              <a:t>💡 Tip: For large files, prefer readline() or iterate the file object directly to avoid loading the entire file into memory.</a:t>
            </a:r>
            <a:endParaRPr lang="en-US" sz="1100" dirty="0"/>
          </a:p>
        </p:txBody>
      </p:sp>
      <p:sp>
        <p:nvSpPr>
          <p:cNvPr id="26" name="Shape 24"/>
          <p:cNvSpPr/>
          <p:nvPr/>
        </p:nvSpPr>
        <p:spPr>
          <a:xfrm>
            <a:off x="0" y="4919472"/>
            <a:ext cx="9144000" cy="224028"/>
          </a:xfrm>
          <a:prstGeom prst="rect">
            <a:avLst/>
          </a:prstGeom>
          <a:solidFill>
            <a:srgbClr val="E0E8EF"/>
          </a:solidFill>
          <a:ln w="12700">
            <a:solidFill>
              <a:srgbClr val="E0E8EF"/>
            </a:solidFill>
            <a:prstDash val="solid"/>
          </a:ln>
        </p:spPr>
      </p:sp>
      <p:sp>
        <p:nvSpPr>
          <p:cNvPr id="27" name="Text 25"/>
          <p:cNvSpPr/>
          <p:nvPr/>
        </p:nvSpPr>
        <p:spPr>
          <a:xfrm>
            <a:off x="274320" y="4919472"/>
            <a:ext cx="7772400" cy="224028"/>
          </a:xfrm>
          <a:prstGeom prst="rect">
            <a:avLst/>
          </a:prstGeom>
          <a:noFill/>
          <a:ln/>
        </p:spPr>
        <p:txBody>
          <a:bodyPr wrap="square" lIns="0" tIns="0" rIns="0" bIns="0" rtlCol="0" anchor="ctr"/>
          <a:lstStyle/>
          <a:p>
            <a:pPr marL="0" indent="0">
              <a:buNone/>
            </a:pPr>
            <a:r>
              <a:rPr lang="en-US" sz="800" dirty="0">
                <a:solidFill>
                  <a:srgbClr val="4A5568"/>
                </a:solidFill>
                <a:latin typeface="Calibri" pitchFamily="34" charset="0"/>
                <a:ea typeface="Calibri" pitchFamily="34" charset="-122"/>
                <a:cs typeface="Calibri" pitchFamily="34" charset="-120"/>
              </a:rPr>
              <a:t>File Handling, Packaging &amp; Debugging  |  Prof. Python  |  University Course</a:t>
            </a:r>
            <a:endParaRPr lang="en-US" sz="800" dirty="0"/>
          </a:p>
        </p:txBody>
      </p:sp>
      <p:sp>
        <p:nvSpPr>
          <p:cNvPr id="28" name="Text 26"/>
          <p:cNvSpPr/>
          <p:nvPr/>
        </p:nvSpPr>
        <p:spPr>
          <a:xfrm>
            <a:off x="8046720" y="4919472"/>
            <a:ext cx="1005840" cy="224028"/>
          </a:xfrm>
          <a:prstGeom prst="rect">
            <a:avLst/>
          </a:prstGeom>
          <a:noFill/>
          <a:ln/>
        </p:spPr>
        <p:txBody>
          <a:bodyPr wrap="square" lIns="0" tIns="0" rIns="0" bIns="0" rtlCol="0" anchor="ctr"/>
          <a:lstStyle/>
          <a:p>
            <a:pPr marL="0" indent="0" algn="r">
              <a:buNone/>
            </a:pPr>
            <a:r>
              <a:rPr lang="en-US" sz="800" b="1" dirty="0">
                <a:solidFill>
                  <a:srgbClr val="0D7C8F"/>
                </a:solidFill>
                <a:latin typeface="Calibri" pitchFamily="34" charset="0"/>
                <a:ea typeface="Calibri" pitchFamily="34" charset="-122"/>
                <a:cs typeface="Calibri" pitchFamily="34" charset="-120"/>
              </a:rPr>
              <a:t>8 / 15</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4F7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A2B4A"/>
          </a:solidFill>
          <a:ln w="12700">
            <a:solidFill>
              <a:srgbClr val="1A2B4A"/>
            </a:solidFill>
            <a:prstDash val="solid"/>
          </a:ln>
        </p:spPr>
      </p:sp>
      <p:sp>
        <p:nvSpPr>
          <p:cNvPr id="3" name="Text 1"/>
          <p:cNvSpPr/>
          <p:nvPr/>
        </p:nvSpPr>
        <p:spPr>
          <a:xfrm>
            <a:off x="320040" y="0"/>
            <a:ext cx="77724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Example Program: Reading a File</a:t>
            </a:r>
            <a:endParaRPr lang="en-US" sz="2200" dirty="0"/>
          </a:p>
        </p:txBody>
      </p:sp>
      <p:sp>
        <p:nvSpPr>
          <p:cNvPr id="4" name="Text 2"/>
          <p:cNvSpPr/>
          <p:nvPr/>
        </p:nvSpPr>
        <p:spPr>
          <a:xfrm>
            <a:off x="7132320" y="0"/>
            <a:ext cx="1920240" cy="777240"/>
          </a:xfrm>
          <a:prstGeom prst="rect">
            <a:avLst/>
          </a:prstGeom>
          <a:noFill/>
          <a:ln/>
        </p:spPr>
        <p:txBody>
          <a:bodyPr wrap="square" lIns="0" tIns="0" rIns="0" bIns="0" rtlCol="0" anchor="ctr"/>
          <a:lstStyle/>
          <a:p>
            <a:pPr marL="0" indent="0" algn="r">
              <a:buNone/>
            </a:pPr>
            <a:r>
              <a:rPr lang="en-US" sz="900" dirty="0">
                <a:solidFill>
                  <a:srgbClr val="88BBCC"/>
                </a:solidFill>
                <a:latin typeface="Calibri" pitchFamily="34" charset="0"/>
                <a:ea typeface="Calibri" pitchFamily="34" charset="-122"/>
                <a:cs typeface="Calibri" pitchFamily="34" charset="-120"/>
              </a:rPr>
              <a:t>Unit 3 · Module 1</a:t>
            </a:r>
            <a:endParaRPr lang="en-US" sz="900" dirty="0"/>
          </a:p>
        </p:txBody>
      </p:sp>
      <p:sp>
        <p:nvSpPr>
          <p:cNvPr id="5" name="Shape 3"/>
          <p:cNvSpPr/>
          <p:nvPr/>
        </p:nvSpPr>
        <p:spPr>
          <a:xfrm>
            <a:off x="0" y="777240"/>
            <a:ext cx="9144000" cy="64008"/>
          </a:xfrm>
          <a:prstGeom prst="rect">
            <a:avLst/>
          </a:prstGeom>
          <a:solidFill>
            <a:srgbClr val="0D7C8F"/>
          </a:solidFill>
          <a:ln w="12700">
            <a:solidFill>
              <a:srgbClr val="0D7C8F"/>
            </a:solidFill>
            <a:prstDash val="solid"/>
          </a:ln>
        </p:spPr>
      </p:sp>
      <p:sp>
        <p:nvSpPr>
          <p:cNvPr id="6" name="Text 4"/>
          <p:cNvSpPr/>
          <p:nvPr/>
        </p:nvSpPr>
        <p:spPr>
          <a:xfrm>
            <a:off x="411480" y="960120"/>
            <a:ext cx="8321040" cy="621792"/>
          </a:xfrm>
          <a:prstGeom prst="rect">
            <a:avLst/>
          </a:prstGeom>
          <a:noFill/>
          <a:ln/>
        </p:spPr>
        <p:txBody>
          <a:bodyPr wrap="square" rtlCol="0" anchor="t"/>
          <a:lstStyle/>
          <a:p>
            <a:pPr marL="342900" indent="-342900">
              <a:spcAft>
                <a:spcPts val="800"/>
              </a:spcAft>
              <a:buSzPct val="100000"/>
              <a:buChar char="•"/>
            </a:pPr>
            <a:r>
              <a:rPr lang="en-US" sz="1300" dirty="0">
                <a:solidFill>
                  <a:srgbClr val="2D3748"/>
                </a:solidFill>
                <a:latin typeface="Calibri" pitchFamily="34" charset="0"/>
                <a:ea typeface="Calibri" pitchFamily="34" charset="-122"/>
                <a:cs typeface="Calibri" pitchFamily="34" charset="-120"/>
              </a:rPr>
              <a:t>File: students.txt contains three student names, one per line (</a:t>
            </a:r>
            <a:r>
              <a:rPr lang="en-US" sz="1300" dirty="0" err="1">
                <a:solidFill>
                  <a:srgbClr val="2D3748"/>
                </a:solidFill>
                <a:latin typeface="Calibri" pitchFamily="34" charset="0"/>
                <a:ea typeface="Calibri" pitchFamily="34" charset="-122"/>
                <a:cs typeface="Calibri" pitchFamily="34" charset="-120"/>
              </a:rPr>
              <a:t>alice,bob,james</a:t>
            </a:r>
            <a:r>
              <a:rPr lang="en-US" sz="1300" dirty="0">
                <a:solidFill>
                  <a:srgbClr val="2D3748"/>
                </a:solidFill>
                <a:latin typeface="Calibri" pitchFamily="34" charset="0"/>
                <a:ea typeface="Calibri" pitchFamily="34" charset="-122"/>
                <a:cs typeface="Calibri" pitchFamily="34" charset="-120"/>
              </a:rPr>
              <a:t>) </a:t>
            </a:r>
            <a:endParaRPr lang="en-US" sz="1300" dirty="0"/>
          </a:p>
          <a:p>
            <a:pPr marL="342900" indent="-342900">
              <a:spcAft>
                <a:spcPts val="800"/>
              </a:spcAft>
              <a:buSzPct val="100000"/>
              <a:buChar char="•"/>
            </a:pPr>
            <a:r>
              <a:rPr lang="en-US" sz="1300" dirty="0">
                <a:solidFill>
                  <a:srgbClr val="2D3748"/>
                </a:solidFill>
                <a:latin typeface="Calibri" pitchFamily="34" charset="0"/>
                <a:ea typeface="Calibri" pitchFamily="34" charset="-122"/>
                <a:cs typeface="Calibri" pitchFamily="34" charset="-120"/>
              </a:rPr>
              <a:t>Demonstrates read(), readline(), and readlines() — each reads differently</a:t>
            </a:r>
            <a:endParaRPr lang="en-US" sz="1300" dirty="0"/>
          </a:p>
        </p:txBody>
      </p:sp>
      <p:sp>
        <p:nvSpPr>
          <p:cNvPr id="7" name="Shape 5"/>
          <p:cNvSpPr/>
          <p:nvPr/>
        </p:nvSpPr>
        <p:spPr>
          <a:xfrm>
            <a:off x="411480" y="1614932"/>
            <a:ext cx="8321040" cy="3060700"/>
          </a:xfrm>
          <a:prstGeom prst="rect">
            <a:avLst/>
          </a:prstGeom>
          <a:solidFill>
            <a:srgbClr val="1C2B3A"/>
          </a:solidFill>
          <a:ln w="12700">
            <a:solidFill>
              <a:srgbClr val="0D7C8F"/>
            </a:solidFill>
            <a:prstDash val="solid"/>
          </a:ln>
          <a:effectLst>
            <a:outerShdw blurRad="76200" dist="38100" dir="8100000" algn="bl" rotWithShape="0">
              <a:srgbClr val="000000">
                <a:alpha val="20000"/>
              </a:srgbClr>
            </a:outerShdw>
          </a:effectLst>
        </p:spPr>
      </p:sp>
      <p:sp>
        <p:nvSpPr>
          <p:cNvPr id="8" name="Shape 6"/>
          <p:cNvSpPr/>
          <p:nvPr/>
        </p:nvSpPr>
        <p:spPr>
          <a:xfrm>
            <a:off x="411480" y="1627632"/>
            <a:ext cx="713232" cy="219456"/>
          </a:xfrm>
          <a:prstGeom prst="rect">
            <a:avLst/>
          </a:prstGeom>
          <a:solidFill>
            <a:srgbClr val="0D7C8F"/>
          </a:solidFill>
          <a:ln w="12700">
            <a:solidFill>
              <a:srgbClr val="0D7C8F"/>
            </a:solidFill>
            <a:prstDash val="solid"/>
          </a:ln>
        </p:spPr>
      </p:sp>
      <p:sp>
        <p:nvSpPr>
          <p:cNvPr id="9" name="Text 7"/>
          <p:cNvSpPr/>
          <p:nvPr/>
        </p:nvSpPr>
        <p:spPr>
          <a:xfrm>
            <a:off x="411480" y="1627632"/>
            <a:ext cx="713232" cy="219456"/>
          </a:xfrm>
          <a:prstGeom prst="rect">
            <a:avLst/>
          </a:prstGeom>
          <a:noFill/>
          <a:ln/>
        </p:spPr>
        <p:txBody>
          <a:bodyPr wrap="square" lIns="0" tIns="0" rIns="0" bIns="0" rtlCol="0" anchor="ctr"/>
          <a:lstStyle/>
          <a:p>
            <a:pPr marL="0" indent="0" algn="ctr">
              <a:buNone/>
            </a:pPr>
            <a:r>
              <a:rPr lang="en-US" sz="800" dirty="0">
                <a:solidFill>
                  <a:srgbClr val="FFFFFF"/>
                </a:solidFill>
                <a:latin typeface="Consolas" pitchFamily="34" charset="0"/>
                <a:ea typeface="Consolas" pitchFamily="34" charset="-122"/>
                <a:cs typeface="Consolas" pitchFamily="34" charset="-120"/>
              </a:rPr>
              <a:t>python</a:t>
            </a:r>
            <a:endParaRPr lang="en-US" sz="800" dirty="0"/>
          </a:p>
        </p:txBody>
      </p:sp>
      <p:sp>
        <p:nvSpPr>
          <p:cNvPr id="10" name="Text 8"/>
          <p:cNvSpPr/>
          <p:nvPr/>
        </p:nvSpPr>
        <p:spPr>
          <a:xfrm>
            <a:off x="576072" y="1932432"/>
            <a:ext cx="7991856" cy="2743200"/>
          </a:xfrm>
          <a:prstGeom prst="rect">
            <a:avLst/>
          </a:prstGeom>
          <a:noFill/>
          <a:ln/>
        </p:spPr>
        <p:txBody>
          <a:bodyPr wrap="square" lIns="0" tIns="0" rIns="0" bIns="0" rtlCol="0" anchor="t"/>
          <a:lstStyle/>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 read() — reads entire file as one string</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with open("students.txt", "r") as f:</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    print(f.read())            # Prints all lines at once</a:t>
            </a:r>
            <a:endParaRPr lang="en-US" sz="1100" dirty="0"/>
          </a:p>
          <a:p>
            <a:pPr marL="0" indent="0">
              <a:spcAft>
                <a:spcPts val="300"/>
              </a:spcAft>
              <a:buNone/>
            </a:pP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 readline() — reads one line at a time</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with open("students.txt", "r") as f:</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    print(f.readline())        # Output: Alice</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    print(f.readline())        # Output: Bob</a:t>
            </a:r>
            <a:endParaRPr lang="en-US" sz="1100" dirty="0"/>
          </a:p>
          <a:p>
            <a:pPr marL="0" indent="0">
              <a:spcAft>
                <a:spcPts val="300"/>
              </a:spcAft>
              <a:buNone/>
            </a:pP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 readlines() — returns all lines as a list</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with open("students.txt", "r") as f:</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    for line in f.readlines():</a:t>
            </a:r>
            <a:endParaRPr lang="en-US" sz="1100" dirty="0"/>
          </a:p>
          <a:p>
            <a:pPr marL="0" indent="0">
              <a:spcAft>
                <a:spcPts val="300"/>
              </a:spcAft>
              <a:buNone/>
            </a:pPr>
            <a:r>
              <a:rPr lang="en-US" sz="1100" dirty="0">
                <a:solidFill>
                  <a:srgbClr val="A8D8EA"/>
                </a:solidFill>
                <a:latin typeface="Consolas" pitchFamily="34" charset="0"/>
                <a:ea typeface="Consolas" pitchFamily="34" charset="-122"/>
                <a:cs typeface="Consolas" pitchFamily="34" charset="-120"/>
              </a:rPr>
              <a:t>        print(line.strip())    # strip() removes newline</a:t>
            </a:r>
            <a:endParaRPr lang="en-US" sz="1100" dirty="0"/>
          </a:p>
        </p:txBody>
      </p:sp>
      <p:sp>
        <p:nvSpPr>
          <p:cNvPr id="11" name="Shape 9"/>
          <p:cNvSpPr/>
          <p:nvPr/>
        </p:nvSpPr>
        <p:spPr>
          <a:xfrm>
            <a:off x="0" y="4919472"/>
            <a:ext cx="9144000" cy="224028"/>
          </a:xfrm>
          <a:prstGeom prst="rect">
            <a:avLst/>
          </a:prstGeom>
          <a:solidFill>
            <a:srgbClr val="E0E8EF"/>
          </a:solidFill>
          <a:ln w="12700">
            <a:solidFill>
              <a:srgbClr val="E0E8EF"/>
            </a:solidFill>
            <a:prstDash val="solid"/>
          </a:ln>
        </p:spPr>
      </p:sp>
      <p:sp>
        <p:nvSpPr>
          <p:cNvPr id="12" name="Text 10"/>
          <p:cNvSpPr/>
          <p:nvPr/>
        </p:nvSpPr>
        <p:spPr>
          <a:xfrm>
            <a:off x="274320" y="4919472"/>
            <a:ext cx="7772400" cy="224028"/>
          </a:xfrm>
          <a:prstGeom prst="rect">
            <a:avLst/>
          </a:prstGeom>
          <a:noFill/>
          <a:ln/>
        </p:spPr>
        <p:txBody>
          <a:bodyPr wrap="square" lIns="0" tIns="0" rIns="0" bIns="0" rtlCol="0" anchor="ctr"/>
          <a:lstStyle/>
          <a:p>
            <a:pPr marL="0" indent="0">
              <a:buNone/>
            </a:pPr>
            <a:r>
              <a:rPr lang="en-US" sz="800" dirty="0">
                <a:solidFill>
                  <a:srgbClr val="4A5568"/>
                </a:solidFill>
                <a:latin typeface="Calibri" pitchFamily="34" charset="0"/>
                <a:ea typeface="Calibri" pitchFamily="34" charset="-122"/>
                <a:cs typeface="Calibri" pitchFamily="34" charset="-120"/>
              </a:rPr>
              <a:t>File Handling, Packaging &amp; Debugging  |  Prof. Python  |  University Course</a:t>
            </a:r>
            <a:endParaRPr lang="en-US" sz="800" dirty="0"/>
          </a:p>
        </p:txBody>
      </p:sp>
      <p:sp>
        <p:nvSpPr>
          <p:cNvPr id="13" name="Text 11"/>
          <p:cNvSpPr/>
          <p:nvPr/>
        </p:nvSpPr>
        <p:spPr>
          <a:xfrm>
            <a:off x="8046720" y="4919472"/>
            <a:ext cx="1005840" cy="224028"/>
          </a:xfrm>
          <a:prstGeom prst="rect">
            <a:avLst/>
          </a:prstGeom>
          <a:noFill/>
          <a:ln/>
        </p:spPr>
        <p:txBody>
          <a:bodyPr wrap="square" lIns="0" tIns="0" rIns="0" bIns="0" rtlCol="0" anchor="ctr"/>
          <a:lstStyle/>
          <a:p>
            <a:pPr marL="0" indent="0" algn="r">
              <a:buNone/>
            </a:pPr>
            <a:r>
              <a:rPr lang="en-US" sz="800" b="1" dirty="0">
                <a:solidFill>
                  <a:srgbClr val="0D7C8F"/>
                </a:solidFill>
                <a:latin typeface="Calibri" pitchFamily="34" charset="0"/>
                <a:ea typeface="Calibri" pitchFamily="34" charset="-122"/>
                <a:cs typeface="Calibri" pitchFamily="34" charset="-120"/>
              </a:rPr>
              <a:t>9 / 15</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368</TotalTime>
  <Words>4882</Words>
  <Application>Microsoft Office PowerPoint</Application>
  <PresentationFormat>On-screen Show (16:9)</PresentationFormat>
  <Paragraphs>300</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Consolas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3 Module 1: File Handling, Packaging and Debugging</dc:title>
  <dc:subject>PptxGenJS Presentation</dc:subject>
  <dc:creator>PptxGenJS</dc:creator>
  <cp:lastModifiedBy>bhaskar dhuri</cp:lastModifiedBy>
  <cp:revision>8</cp:revision>
  <dcterms:created xsi:type="dcterms:W3CDTF">2026-03-10T18:58:09Z</dcterms:created>
  <dcterms:modified xsi:type="dcterms:W3CDTF">2026-03-12T18:06:22Z</dcterms:modified>
</cp:coreProperties>
</file>